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8" r:id="rId2"/>
    <p:sldId id="259" r:id="rId3"/>
    <p:sldId id="260" r:id="rId4"/>
    <p:sldId id="261" r:id="rId5"/>
    <p:sldId id="291" r:id="rId6"/>
    <p:sldId id="305" r:id="rId7"/>
    <p:sldId id="306" r:id="rId8"/>
    <p:sldId id="307" r:id="rId9"/>
    <p:sldId id="308" r:id="rId10"/>
    <p:sldId id="262" r:id="rId11"/>
    <p:sldId id="285" r:id="rId12"/>
    <p:sldId id="309" r:id="rId13"/>
    <p:sldId id="278" r:id="rId14"/>
    <p:sldId id="304" r:id="rId15"/>
    <p:sldId id="284" r:id="rId16"/>
    <p:sldId id="298" r:id="rId17"/>
    <p:sldId id="280" r:id="rId18"/>
    <p:sldId id="299" r:id="rId19"/>
    <p:sldId id="281" r:id="rId20"/>
    <p:sldId id="302" r:id="rId21"/>
    <p:sldId id="300" r:id="rId22"/>
    <p:sldId id="301" r:id="rId23"/>
    <p:sldId id="283" r:id="rId24"/>
    <p:sldId id="303" r:id="rId25"/>
    <p:sldId id="267" r:id="rId26"/>
    <p:sldId id="268" r:id="rId27"/>
    <p:sldId id="269" r:id="rId28"/>
    <p:sldId id="270" r:id="rId29"/>
    <p:sldId id="271" r:id="rId30"/>
    <p:sldId id="272" r:id="rId31"/>
    <p:sldId id="273" r:id="rId32"/>
    <p:sldId id="274" r:id="rId33"/>
    <p:sldId id="275" r:id="rId34"/>
    <p:sldId id="276" r:id="rId35"/>
    <p:sldId id="277" r:id="rId36"/>
  </p:sldIdLst>
  <p:sldSz cx="9144000" cy="6858000" type="screen4x3"/>
  <p:notesSz cx="6858000" cy="9144000"/>
  <p:defaultTextStyle>
    <a:defPPr>
      <a:defRPr lang="es-E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aida.munoz"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33A"/>
    <a:srgbClr val="275E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14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B98E59F-1F10-44DB-876B-08D4A652BBE2}" type="datetimeFigureOut">
              <a:rPr lang="es-MX"/>
              <a:pPr>
                <a:defRPr/>
              </a:pPr>
              <a:t>15/05/2018</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Editar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32B4074-C53A-43D4-95A9-F006349D1B11}" type="slidenum">
              <a:rPr lang="es-MX"/>
              <a:pPr>
                <a:defRPr/>
              </a:pPr>
              <a:t>‹Nº›</a:t>
            </a:fld>
            <a:endParaRPr lang="es-MX"/>
          </a:p>
        </p:txBody>
      </p:sp>
    </p:spTree>
    <p:extLst>
      <p:ext uri="{BB962C8B-B14F-4D97-AF65-F5344CB8AC3E}">
        <p14:creationId xmlns:p14="http://schemas.microsoft.com/office/powerpoint/2010/main" val="14773055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MX" smtClean="0"/>
          </a:p>
        </p:txBody>
      </p:sp>
      <p:sp>
        <p:nvSpPr>
          <p:cNvPr id="4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C16EEC-5660-47CD-8E45-4D3561F01901}" type="slidenum">
              <a:rPr lang="es-ES"/>
              <a:pPr fontAlgn="base">
                <a:spcBef>
                  <a:spcPct val="0"/>
                </a:spcBef>
                <a:spcAft>
                  <a:spcPct val="0"/>
                </a:spcAft>
              </a:pPr>
              <a:t>1</a:t>
            </a:fld>
            <a:endParaRPr lang="es-ES"/>
          </a:p>
        </p:txBody>
      </p:sp>
    </p:spTree>
    <p:extLst>
      <p:ext uri="{BB962C8B-B14F-4D97-AF65-F5344CB8AC3E}">
        <p14:creationId xmlns:p14="http://schemas.microsoft.com/office/powerpoint/2010/main" val="395578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MX" b="1" smtClean="0">
                <a:latin typeface="Arial" panose="020B0604020202020204" pitchFamily="34" charset="0"/>
              </a:rPr>
              <a:t>Introducción</a:t>
            </a:r>
            <a:endParaRPr lang="es-MX" smtClean="0">
              <a:latin typeface="Arial" panose="020B0604020202020204" pitchFamily="34" charset="0"/>
            </a:endParaRPr>
          </a:p>
          <a:p>
            <a:pPr>
              <a:spcBef>
                <a:spcPct val="0"/>
              </a:spcBef>
            </a:pPr>
            <a:r>
              <a:rPr lang="es-MX" b="1" smtClean="0">
                <a:latin typeface="Arial" panose="020B0604020202020204" pitchFamily="34" charset="0"/>
              </a:rPr>
              <a:t> </a:t>
            </a:r>
            <a:endParaRPr lang="es-MX" smtClean="0">
              <a:latin typeface="Arial" panose="020B0604020202020204" pitchFamily="34" charset="0"/>
            </a:endParaRPr>
          </a:p>
          <a:p>
            <a:pPr>
              <a:spcBef>
                <a:spcPct val="0"/>
              </a:spcBef>
            </a:pPr>
            <a:r>
              <a:rPr lang="es-MX" smtClean="0">
                <a:latin typeface="Arial" panose="020B0604020202020204" pitchFamily="34" charset="0"/>
              </a:rPr>
              <a:t>Es importante distinguir, a nivel federal, dos instituciones relacionadas con la actividad electoral que tienen diferentes áreas de actividad, naturaleza y atribuciones:</a:t>
            </a:r>
          </a:p>
          <a:p>
            <a:pPr>
              <a:spcBef>
                <a:spcPct val="0"/>
              </a:spcBef>
            </a:pPr>
            <a:r>
              <a:rPr lang="es-MX" smtClean="0">
                <a:latin typeface="Arial" panose="020B0604020202020204" pitchFamily="34" charset="0"/>
              </a:rPr>
              <a:t> </a:t>
            </a:r>
          </a:p>
          <a:p>
            <a:pPr>
              <a:spcBef>
                <a:spcPct val="0"/>
              </a:spcBef>
            </a:pPr>
            <a:r>
              <a:rPr lang="es-MX" smtClean="0">
                <a:latin typeface="Arial" panose="020B0604020202020204" pitchFamily="34" charset="0"/>
              </a:rPr>
              <a:t>El </a:t>
            </a:r>
            <a:r>
              <a:rPr lang="es-MX" b="1" smtClean="0">
                <a:latin typeface="Arial" panose="020B0604020202020204" pitchFamily="34" charset="0"/>
              </a:rPr>
              <a:t>Instituto Federal Electoral</a:t>
            </a:r>
            <a:r>
              <a:rPr lang="es-MX" smtClean="0">
                <a:latin typeface="Arial" panose="020B0604020202020204" pitchFamily="34" charset="0"/>
              </a:rPr>
              <a:t> (IFE), de naturaleza administrativa, que es fundamentalmente el encargado de llevar a cabo la organización de las elecciones federales de diputados y senadores al Congreso de la Unión y de Presidente de los Estados Unidos Mexicanos y;</a:t>
            </a:r>
          </a:p>
          <a:p>
            <a:pPr>
              <a:spcBef>
                <a:spcPct val="0"/>
              </a:spcBef>
            </a:pPr>
            <a:r>
              <a:rPr lang="es-MX" smtClean="0">
                <a:latin typeface="Arial" panose="020B0604020202020204" pitchFamily="34" charset="0"/>
              </a:rPr>
              <a:t> </a:t>
            </a:r>
          </a:p>
          <a:p>
            <a:pPr>
              <a:spcBef>
                <a:spcPct val="0"/>
              </a:spcBef>
            </a:pPr>
            <a:r>
              <a:rPr lang="es-MX" smtClean="0">
                <a:latin typeface="Arial" panose="020B0604020202020204" pitchFamily="34" charset="0"/>
              </a:rPr>
              <a:t>El </a:t>
            </a:r>
            <a:r>
              <a:rPr lang="es-MX" b="1" smtClean="0">
                <a:latin typeface="Arial" panose="020B0604020202020204" pitchFamily="34" charset="0"/>
              </a:rPr>
              <a:t>Tribunal Electoral del Poder Judicial de la Federación</a:t>
            </a:r>
            <a:r>
              <a:rPr lang="es-MX" smtClean="0">
                <a:latin typeface="Arial" panose="020B0604020202020204" pitchFamily="34" charset="0"/>
              </a:rPr>
              <a:t> (TEPJF), de naturaleza jurisdiccional, responsable de conocer y resolver las impugnaciones que se interpongan por posibles contravenciones a la Constitución o a las leyes en materia electoral.</a:t>
            </a:r>
          </a:p>
          <a:p>
            <a:pPr>
              <a:spcBef>
                <a:spcPct val="0"/>
              </a:spcBef>
            </a:pPr>
            <a:endParaRPr lang="es-MX" smtClean="0"/>
          </a:p>
        </p:txBody>
      </p:sp>
      <p:sp>
        <p:nvSpPr>
          <p:cNvPr id="71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B7FF63-6F5C-4841-B324-70C1413B2C3E}" type="slidenum">
              <a:rPr lang="es-ES"/>
              <a:pPr fontAlgn="base">
                <a:spcBef>
                  <a:spcPct val="0"/>
                </a:spcBef>
                <a:spcAft>
                  <a:spcPct val="0"/>
                </a:spcAft>
              </a:pPr>
              <a:t>3</a:t>
            </a:fld>
            <a:endParaRPr lang="es-ES"/>
          </a:p>
        </p:txBody>
      </p:sp>
    </p:spTree>
    <p:extLst>
      <p:ext uri="{BB962C8B-B14F-4D97-AF65-F5344CB8AC3E}">
        <p14:creationId xmlns:p14="http://schemas.microsoft.com/office/powerpoint/2010/main" val="2261990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MX" smtClean="0"/>
              <a:t>http://www.scjn.gob.mx/2010/pleno/SecretariaGeneralDeAcuerdos/NormativaexpedidaporelPleno/Documents/AC_8-2007v1.pdf </a:t>
            </a:r>
          </a:p>
        </p:txBody>
      </p:sp>
      <p:sp>
        <p:nvSpPr>
          <p:cNvPr id="163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B7A6EDD-732B-42CA-B616-F042361EA427}" type="slidenum">
              <a:rPr lang="es-ES"/>
              <a:pPr fontAlgn="base">
                <a:spcBef>
                  <a:spcPct val="0"/>
                </a:spcBef>
                <a:spcAft>
                  <a:spcPct val="0"/>
                </a:spcAft>
              </a:pPr>
              <a:t>11</a:t>
            </a:fld>
            <a:endParaRPr lang="es-ES"/>
          </a:p>
        </p:txBody>
      </p:sp>
    </p:spTree>
    <p:extLst>
      <p:ext uri="{BB962C8B-B14F-4D97-AF65-F5344CB8AC3E}">
        <p14:creationId xmlns:p14="http://schemas.microsoft.com/office/powerpoint/2010/main" val="1524647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25000" lnSpcReduction="20000"/>
          </a:bodyPr>
          <a:lstStyle/>
          <a:p>
            <a:pPr fontAlgn="auto">
              <a:spcBef>
                <a:spcPts val="0"/>
              </a:spcBef>
              <a:spcAft>
                <a:spcPts val="0"/>
              </a:spcAft>
              <a:defRPr/>
            </a:pPr>
            <a:r>
              <a:rPr lang="es-MX" b="1" dirty="0" smtClean="0">
                <a:latin typeface="Arial" charset="0"/>
              </a:rPr>
              <a:t>Organización interna</a:t>
            </a:r>
            <a:endParaRPr lang="es-MX" dirty="0" smtClean="0">
              <a:latin typeface="Arial" charset="0"/>
            </a:endParaRPr>
          </a:p>
          <a:p>
            <a:pPr fontAlgn="auto">
              <a:spcBef>
                <a:spcPts val="0"/>
              </a:spcBef>
              <a:spcAft>
                <a:spcPts val="0"/>
              </a:spcAft>
              <a:defRPr/>
            </a:pPr>
            <a:r>
              <a:rPr lang="es-MX" dirty="0" smtClean="0">
                <a:latin typeface="Arial" charset="0"/>
              </a:rPr>
              <a:t>Cada Magistrado cuenta con un equipo de trabajo denominado ponencia, conformado por un Coordinador y Secretarios de Estudio y Cuenta, Secretarios Instructores y Secretarios Auxiliares, así como personal administrativo y de apoyo.</a:t>
            </a:r>
          </a:p>
          <a:p>
            <a:pPr fontAlgn="auto">
              <a:spcBef>
                <a:spcPts val="0"/>
              </a:spcBef>
              <a:spcAft>
                <a:spcPts val="0"/>
              </a:spcAft>
              <a:defRPr/>
            </a:pPr>
            <a:r>
              <a:rPr lang="es-MX" b="1" dirty="0" smtClean="0">
                <a:latin typeface="Arial" charset="0"/>
              </a:rPr>
              <a:t>Presidencia</a:t>
            </a:r>
            <a:endParaRPr lang="es-MX" dirty="0" smtClean="0">
              <a:latin typeface="Arial" charset="0"/>
            </a:endParaRPr>
          </a:p>
          <a:p>
            <a:pPr fontAlgn="auto">
              <a:spcBef>
                <a:spcPts val="0"/>
              </a:spcBef>
              <a:spcAft>
                <a:spcPts val="0"/>
              </a:spcAft>
              <a:defRPr/>
            </a:pPr>
            <a:r>
              <a:rPr lang="es-MX" dirty="0" smtClean="0">
                <a:latin typeface="Arial" charset="0"/>
              </a:rPr>
              <a:t>Representa institucionalmente a todo el TEPJF y junto con el pleno de Magistrados de la Sala Superior constituye su máxima autoridad.</a:t>
            </a:r>
          </a:p>
          <a:p>
            <a:pPr fontAlgn="auto">
              <a:spcBef>
                <a:spcPts val="0"/>
              </a:spcBef>
              <a:spcAft>
                <a:spcPts val="0"/>
              </a:spcAft>
              <a:defRPr/>
            </a:pPr>
            <a:r>
              <a:rPr lang="es-MX" dirty="0" smtClean="0">
                <a:latin typeface="Arial" charset="0"/>
              </a:rPr>
              <a:t>A la Presidencia del Tribunal están adscritas cuatro Coordinaciones:</a:t>
            </a:r>
          </a:p>
          <a:p>
            <a:pPr fontAlgn="auto">
              <a:spcBef>
                <a:spcPts val="0"/>
              </a:spcBef>
              <a:spcAft>
                <a:spcPts val="0"/>
              </a:spcAft>
              <a:defRPr/>
            </a:pPr>
            <a:r>
              <a:rPr lang="es-MX" b="1" dirty="0" smtClean="0">
                <a:latin typeface="Arial" charset="0"/>
              </a:rPr>
              <a:t>Coordinación de Relaciones con Organismos Electorales</a:t>
            </a:r>
            <a:r>
              <a:rPr lang="es-MX" dirty="0" smtClean="0">
                <a:latin typeface="Arial" charset="0"/>
              </a:rPr>
              <a:t> (COROE): Que coadyuva en el establecimiento y promoción de relaciones con organismos nacionales e internacionales vinculados con actividades electorales.</a:t>
            </a:r>
          </a:p>
          <a:p>
            <a:pPr fontAlgn="auto">
              <a:spcBef>
                <a:spcPts val="0"/>
              </a:spcBef>
              <a:spcAft>
                <a:spcPts val="0"/>
              </a:spcAft>
              <a:defRPr/>
            </a:pPr>
            <a:r>
              <a:rPr lang="es-MX" b="1" dirty="0" smtClean="0">
                <a:latin typeface="Arial" charset="0"/>
              </a:rPr>
              <a:t>Coordinación de Información, Documentación y Transparencia</a:t>
            </a:r>
            <a:r>
              <a:rPr lang="es-MX" dirty="0" smtClean="0">
                <a:latin typeface="Arial" charset="0"/>
              </a:rPr>
              <a:t>: Responsable de proponer y supervisar el desarrollo de planes y proyectos estratégicos para actualizar, innovar y difundir los servicios documentales, archivísticos, de transparencia y acceso a la información; contribuye a la difusión del conocimiento en materia electoral, de la cultura democrática y de la educación cívica; procura el desahogo , en tiempo y forma, de las solicitudes de acceso a la información, así como a la publicación de la información del Tribunal Electoral y actualiza, incrementa y conserva el acervo del Centro de Documentación del Tribunal.</a:t>
            </a:r>
          </a:p>
          <a:p>
            <a:pPr fontAlgn="auto">
              <a:spcBef>
                <a:spcPts val="0"/>
              </a:spcBef>
              <a:spcAft>
                <a:spcPts val="0"/>
              </a:spcAft>
              <a:defRPr/>
            </a:pPr>
            <a:r>
              <a:rPr lang="es-MX" b="1" dirty="0" smtClean="0">
                <a:latin typeface="Arial" charset="0"/>
              </a:rPr>
              <a:t>Coordinación de Comunicación Social</a:t>
            </a:r>
            <a:r>
              <a:rPr lang="es-MX" dirty="0" smtClean="0">
                <a:latin typeface="Arial" charset="0"/>
              </a:rPr>
              <a:t>: Que propone y opera la políticas y los programas de comunicación institucional.</a:t>
            </a:r>
          </a:p>
          <a:p>
            <a:pPr fontAlgn="auto">
              <a:spcBef>
                <a:spcPts val="0"/>
              </a:spcBef>
              <a:spcAft>
                <a:spcPts val="0"/>
              </a:spcAft>
              <a:defRPr/>
            </a:pPr>
            <a:r>
              <a:rPr lang="es-MX" b="1" dirty="0" smtClean="0">
                <a:latin typeface="Arial" charset="0"/>
              </a:rPr>
              <a:t>Coordinación de Asuntos Jurídicos</a:t>
            </a:r>
            <a:r>
              <a:rPr lang="es-MX" dirty="0" smtClean="0">
                <a:latin typeface="Arial" charset="0"/>
              </a:rPr>
              <a:t>: Asesora a las diversas autoridades del Tribunal, elabora y revisa los contratos que celebra la institución, los proyectos de reglamentos, acuerdos generales, lineamientos y manuales de procedimientos.</a:t>
            </a:r>
          </a:p>
          <a:p>
            <a:pPr fontAlgn="auto">
              <a:spcBef>
                <a:spcPts val="0"/>
              </a:spcBef>
              <a:spcAft>
                <a:spcPts val="0"/>
              </a:spcAft>
              <a:defRPr/>
            </a:pPr>
            <a:endParaRPr lang="es-MX" dirty="0" smtClean="0">
              <a:latin typeface="Arial" charset="0"/>
            </a:endParaRPr>
          </a:p>
          <a:p>
            <a:pPr fontAlgn="auto">
              <a:spcBef>
                <a:spcPts val="0"/>
              </a:spcBef>
              <a:spcAft>
                <a:spcPts val="0"/>
              </a:spcAft>
              <a:defRPr/>
            </a:pPr>
            <a:endParaRPr lang="es-MX" dirty="0" smtClean="0">
              <a:latin typeface="Arial" charset="0"/>
            </a:endParaRPr>
          </a:p>
          <a:p>
            <a:pPr fontAlgn="auto">
              <a:spcBef>
                <a:spcPts val="0"/>
              </a:spcBef>
              <a:spcAft>
                <a:spcPts val="0"/>
              </a:spcAft>
              <a:defRPr/>
            </a:pPr>
            <a:r>
              <a:rPr lang="es-MX" b="1" dirty="0" smtClean="0">
                <a:latin typeface="Arial" charset="0"/>
              </a:rPr>
              <a:t>Secretaría General de Acuerdos</a:t>
            </a:r>
            <a:endParaRPr lang="es-MX" dirty="0" smtClean="0">
              <a:latin typeface="Arial" charset="0"/>
            </a:endParaRPr>
          </a:p>
          <a:p>
            <a:pPr fontAlgn="auto">
              <a:spcBef>
                <a:spcPts val="0"/>
              </a:spcBef>
              <a:spcAft>
                <a:spcPts val="0"/>
              </a:spcAft>
              <a:defRPr/>
            </a:pPr>
            <a:r>
              <a:rPr lang="es-MX" dirty="0" smtClean="0">
                <a:latin typeface="Arial" charset="0"/>
              </a:rPr>
              <a:t>En la Sala Superior se cuenta con un Secretario General de Acuerdos, auxiliado por un Subsecretario. Al Secretario General compete principalmente: informar al pleno de Magistrados respecto del Quórum y de los asuntos que se someten a su consideración, tomar las votaciones y formular el acta respectiva en las sesiones públicas del pleno de la Sala; supervisar y llevar el control del funcionamiento de la Oficialía de Partes y de los archivos jurisdiccionales; cuidar que las notificaciones que ordene el Tribunal sean realizadas en tiempo y forma y, autorizar con su firma las actuaciones de la Sala Superior.</a:t>
            </a:r>
          </a:p>
          <a:p>
            <a:pPr fontAlgn="auto">
              <a:spcBef>
                <a:spcPts val="0"/>
              </a:spcBef>
              <a:spcAft>
                <a:spcPts val="0"/>
              </a:spcAft>
              <a:defRPr/>
            </a:pPr>
            <a:r>
              <a:rPr lang="es-MX" dirty="0" smtClean="0">
                <a:latin typeface="Arial" charset="0"/>
              </a:rPr>
              <a:t>De la Secretaría General de Acuerdos dependen a su vez, para apoyar el desempeño de sus funciones:</a:t>
            </a:r>
          </a:p>
          <a:p>
            <a:pPr fontAlgn="auto">
              <a:spcBef>
                <a:spcPts val="0"/>
              </a:spcBef>
              <a:spcAft>
                <a:spcPts val="0"/>
              </a:spcAft>
              <a:defRPr/>
            </a:pPr>
            <a:r>
              <a:rPr lang="es-MX" b="1" dirty="0" smtClean="0">
                <a:latin typeface="Arial" charset="0"/>
              </a:rPr>
              <a:t>Coordinación de Jurisprudencia y Estadística Judicial</a:t>
            </a:r>
            <a:r>
              <a:rPr lang="es-MX" dirty="0" smtClean="0">
                <a:latin typeface="Arial" charset="0"/>
              </a:rPr>
              <a:t>: A quien corresponde, entre otras funciones, compilar, sistematizar y publicar la jurisprudencia y tesis emitidas por las Salas del tribunal, detectar oportunamente las posibles contradicciones en los criterios sostenidos por las mismas y desarrollar y difundir la información estadística de la actividad jurisdiccional.</a:t>
            </a:r>
          </a:p>
          <a:p>
            <a:pPr fontAlgn="auto">
              <a:spcBef>
                <a:spcPts val="0"/>
              </a:spcBef>
              <a:spcAft>
                <a:spcPts val="0"/>
              </a:spcAft>
              <a:defRPr/>
            </a:pPr>
            <a:r>
              <a:rPr lang="es-MX" b="1" dirty="0" smtClean="0">
                <a:latin typeface="Arial" charset="0"/>
              </a:rPr>
              <a:t>Secretariado Técnico</a:t>
            </a:r>
            <a:r>
              <a:rPr lang="es-MX" dirty="0" smtClean="0">
                <a:latin typeface="Arial" charset="0"/>
              </a:rPr>
              <a:t>: Para apoyar, en el ámbito de sus atribuciones, a las Secretarías de las Salas Regionales y elaborar los proyectos de las actas de las sesiones públicas y privadas de la Sala Superior.</a:t>
            </a:r>
          </a:p>
          <a:p>
            <a:pPr fontAlgn="auto">
              <a:spcBef>
                <a:spcPts val="0"/>
              </a:spcBef>
              <a:spcAft>
                <a:spcPts val="0"/>
              </a:spcAft>
              <a:defRPr/>
            </a:pPr>
            <a:r>
              <a:rPr lang="es-MX" b="1" dirty="0" smtClean="0">
                <a:latin typeface="Arial" charset="0"/>
              </a:rPr>
              <a:t>Dirección General de Seguimiento y Análisis de Acuerdos Jurisdiccionales y Administrativos en Trámite en Materia Electoral</a:t>
            </a:r>
            <a:r>
              <a:rPr lang="es-MX" dirty="0" smtClean="0">
                <a:latin typeface="Arial" charset="0"/>
              </a:rPr>
              <a:t>: Que es responsable de la vinculación con otras instituciones del Poder Judicial de la Federación, el Tribunal Federal de Justicia Fiscal y Administrativa, la Fiscalía Especializada para la Atención de Delitos Electorales y la Comisión Nacional de los Derechos Humanos.</a:t>
            </a:r>
          </a:p>
          <a:p>
            <a:pPr fontAlgn="auto">
              <a:spcBef>
                <a:spcPts val="0"/>
              </a:spcBef>
              <a:spcAft>
                <a:spcPts val="0"/>
              </a:spcAft>
              <a:defRPr/>
            </a:pPr>
            <a:r>
              <a:rPr lang="es-MX" b="1" dirty="0" smtClean="0">
                <a:latin typeface="Arial" charset="0"/>
              </a:rPr>
              <a:t>Unidad de Vinculación con las Salas Regionales</a:t>
            </a:r>
            <a:r>
              <a:rPr lang="es-MX" dirty="0" smtClean="0">
                <a:latin typeface="Arial" charset="0"/>
              </a:rPr>
              <a:t>: Que lleva el control del registro de los asuntos ingresados y turnados en las Salas Regionales, así como de los asuntos atraídos y delegados respecto de ellas.</a:t>
            </a:r>
          </a:p>
          <a:p>
            <a:pPr fontAlgn="auto">
              <a:spcBef>
                <a:spcPts val="0"/>
              </a:spcBef>
              <a:spcAft>
                <a:spcPts val="0"/>
              </a:spcAft>
              <a:defRPr/>
            </a:pPr>
            <a:r>
              <a:rPr lang="es-MX" b="1" dirty="0" smtClean="0">
                <a:latin typeface="Arial" charset="0"/>
              </a:rPr>
              <a:t>Oficina de Actuarios</a:t>
            </a:r>
            <a:r>
              <a:rPr lang="es-MX" dirty="0" smtClean="0">
                <a:latin typeface="Arial" charset="0"/>
              </a:rPr>
              <a:t>: Que coordina el trabajo de los mismos, distribuyendo entre ellos las notificaciones y diligencias  que deben desempeñar con apego estricto a las normas aplicables.</a:t>
            </a:r>
          </a:p>
          <a:p>
            <a:pPr fontAlgn="auto">
              <a:spcBef>
                <a:spcPts val="0"/>
              </a:spcBef>
              <a:spcAft>
                <a:spcPts val="0"/>
              </a:spcAft>
              <a:defRPr/>
            </a:pPr>
            <a:r>
              <a:rPr lang="es-MX" b="1" dirty="0" smtClean="0">
                <a:latin typeface="Arial" charset="0"/>
              </a:rPr>
              <a:t>Oficialía de Partes</a:t>
            </a:r>
            <a:r>
              <a:rPr lang="es-MX" dirty="0" smtClean="0">
                <a:latin typeface="Arial" charset="0"/>
              </a:rPr>
              <a:t>: Que coordina la recepción de documentos y elementos de prueba que son presentados a la Sala Superior.</a:t>
            </a:r>
          </a:p>
          <a:p>
            <a:pPr fontAlgn="auto">
              <a:spcBef>
                <a:spcPts val="0"/>
              </a:spcBef>
              <a:spcAft>
                <a:spcPts val="0"/>
              </a:spcAft>
              <a:defRPr/>
            </a:pPr>
            <a:r>
              <a:rPr lang="es-MX" b="1" dirty="0" smtClean="0">
                <a:latin typeface="Arial" charset="0"/>
              </a:rPr>
              <a:t>Archivo institucional</a:t>
            </a:r>
            <a:r>
              <a:rPr lang="es-MX" dirty="0" smtClean="0">
                <a:latin typeface="Arial" charset="0"/>
              </a:rPr>
              <a:t>: Que se integra con el Archivo Jurisdiccional y el Archivo Administrativo, ambos forman parte del patrimonio institucional del Tribunal Electoral.</a:t>
            </a:r>
          </a:p>
          <a:p>
            <a:pPr fontAlgn="auto">
              <a:spcBef>
                <a:spcPts val="0"/>
              </a:spcBef>
              <a:spcAft>
                <a:spcPts val="0"/>
              </a:spcAft>
              <a:defRPr/>
            </a:pPr>
            <a:r>
              <a:rPr lang="es-MX" dirty="0" smtClean="0">
                <a:latin typeface="Arial" charset="0"/>
              </a:rPr>
              <a:t>A su vez, cada Sala Regional cuenta con su respectivo Secretario General de Acuerdos, quien cumple responsabilidades similares.</a:t>
            </a:r>
          </a:p>
          <a:p>
            <a:pPr fontAlgn="auto">
              <a:spcBef>
                <a:spcPts val="0"/>
              </a:spcBef>
              <a:spcAft>
                <a:spcPts val="0"/>
              </a:spcAft>
              <a:defRPr/>
            </a:pPr>
            <a:r>
              <a:rPr lang="es-MX" b="1" dirty="0" smtClean="0">
                <a:latin typeface="Arial" charset="0"/>
              </a:rPr>
              <a:t>Comisión de Administración</a:t>
            </a:r>
            <a:endParaRPr lang="es-MX" dirty="0" smtClean="0">
              <a:latin typeface="Arial" charset="0"/>
            </a:endParaRPr>
          </a:p>
          <a:p>
            <a:pPr fontAlgn="auto">
              <a:spcBef>
                <a:spcPts val="0"/>
              </a:spcBef>
              <a:spcAft>
                <a:spcPts val="0"/>
              </a:spcAft>
              <a:defRPr/>
            </a:pPr>
            <a:r>
              <a:rPr lang="es-MX" dirty="0" smtClean="0">
                <a:latin typeface="Arial" charset="0"/>
              </a:rPr>
              <a:t>En otro orden de ideas, para la administración, vigilancia, disciplina y carrera judicial en el TEPJF, se integra una Comisión de Administración, Integración y Funcionamiento, encargada de velar por la autonomía, independencia e imparcialidad de sus integrantes, conformada por el Magistrado Presidente del propio Tribunal, quien la preside, un Magistrado de la Sala Superior, designado por insaculación y tres miembros del Consejo de la Judicatura Federal, el Magistrado de Circuito de mayor antigüedad, un Consejero de la Cámara de Senadores y un Consejero designado por el Presidente de la República.</a:t>
            </a:r>
          </a:p>
          <a:p>
            <a:pPr fontAlgn="auto">
              <a:spcBef>
                <a:spcPts val="0"/>
              </a:spcBef>
              <a:spcAft>
                <a:spcPts val="0"/>
              </a:spcAft>
              <a:defRPr/>
            </a:pPr>
            <a:r>
              <a:rPr lang="es-MX" dirty="0" smtClean="0">
                <a:latin typeface="Arial" charset="0"/>
              </a:rPr>
              <a:t>Entre las facultades de la Comisión de Administración, Integración y Funcionamiento destacan: </a:t>
            </a:r>
          </a:p>
          <a:p>
            <a:pPr fontAlgn="auto">
              <a:spcBef>
                <a:spcPts val="0"/>
              </a:spcBef>
              <a:spcAft>
                <a:spcPts val="0"/>
              </a:spcAft>
              <a:defRPr/>
            </a:pPr>
            <a:r>
              <a:rPr lang="es-MX" dirty="0" smtClean="0">
                <a:latin typeface="Arial" charset="0"/>
              </a:rPr>
              <a:t>Expedir las normas internas en materia administrativa y establecer las disposiciones generales para el ingreso, carrera, escalafón, régimen disciplinario y remoción, así como estímulos y capacitación del personal del Tribunal.</a:t>
            </a:r>
          </a:p>
          <a:p>
            <a:pPr fontAlgn="auto">
              <a:spcBef>
                <a:spcPts val="0"/>
              </a:spcBef>
              <a:spcAft>
                <a:spcPts val="0"/>
              </a:spcAft>
              <a:defRPr/>
            </a:pPr>
            <a:r>
              <a:rPr lang="es-MX" dirty="0" smtClean="0">
                <a:latin typeface="Arial" charset="0"/>
              </a:rPr>
              <a:t>Establecer la normatividad y los criterios para modernizar las estructuras orgánicas, los sistemas y procedimientos administrativos internos y los servicios al público.</a:t>
            </a:r>
          </a:p>
          <a:p>
            <a:pPr fontAlgn="auto">
              <a:spcBef>
                <a:spcPts val="0"/>
              </a:spcBef>
              <a:spcAft>
                <a:spcPts val="0"/>
              </a:spcAft>
              <a:defRPr/>
            </a:pPr>
            <a:r>
              <a:rPr lang="es-MX" dirty="0" smtClean="0">
                <a:latin typeface="Arial" charset="0"/>
              </a:rPr>
              <a:t>Conceder licencias al personal administrativo.</a:t>
            </a:r>
          </a:p>
          <a:p>
            <a:pPr fontAlgn="auto">
              <a:spcBef>
                <a:spcPts val="0"/>
              </a:spcBef>
              <a:spcAft>
                <a:spcPts val="0"/>
              </a:spcAft>
              <a:defRPr/>
            </a:pPr>
            <a:r>
              <a:rPr lang="es-MX" dirty="0" smtClean="0">
                <a:latin typeface="Arial" charset="0"/>
              </a:rPr>
              <a:t>Conocer de las renuncias que presenten los secretarios y demás personal de las Salas Regionales.</a:t>
            </a:r>
          </a:p>
          <a:p>
            <a:pPr fontAlgn="auto">
              <a:spcBef>
                <a:spcPts val="0"/>
              </a:spcBef>
              <a:spcAft>
                <a:spcPts val="0"/>
              </a:spcAft>
              <a:defRPr/>
            </a:pPr>
            <a:r>
              <a:rPr lang="es-MX" dirty="0" smtClean="0">
                <a:latin typeface="Arial" charset="0"/>
              </a:rPr>
              <a:t>Destituir o suspender a los Magistrados de las Salas Regionales, cuando incurran en faltas graves que lo ameriten o en la comisión de algún delito.</a:t>
            </a:r>
          </a:p>
          <a:p>
            <a:pPr fontAlgn="auto">
              <a:spcBef>
                <a:spcPts val="0"/>
              </a:spcBef>
              <a:spcAft>
                <a:spcPts val="0"/>
              </a:spcAft>
              <a:defRPr/>
            </a:pPr>
            <a:r>
              <a:rPr lang="es-MX" dirty="0" smtClean="0">
                <a:latin typeface="Arial" charset="0"/>
              </a:rPr>
              <a:t>Resolver, por causa fundada y motivada, la suspensión, remoción o cese de los secretarios y del personal jurídico y administrativo de las Salas Regionales.</a:t>
            </a:r>
          </a:p>
          <a:p>
            <a:pPr fontAlgn="auto">
              <a:spcBef>
                <a:spcPts val="0"/>
              </a:spcBef>
              <a:spcAft>
                <a:spcPts val="0"/>
              </a:spcAft>
              <a:defRPr/>
            </a:pPr>
            <a:r>
              <a:rPr lang="es-MX" dirty="0" smtClean="0">
                <a:latin typeface="Arial" charset="0"/>
              </a:rPr>
              <a:t>Conocer y resolver sobre quejas administrativa y responsabilidad de los servidores públicos del Tribunal.</a:t>
            </a:r>
          </a:p>
          <a:p>
            <a:pPr fontAlgn="auto">
              <a:spcBef>
                <a:spcPts val="0"/>
              </a:spcBef>
              <a:spcAft>
                <a:spcPts val="0"/>
              </a:spcAft>
              <a:defRPr/>
            </a:pPr>
            <a:r>
              <a:rPr lang="es-MX" dirty="0" smtClean="0">
                <a:latin typeface="Arial" charset="0"/>
              </a:rPr>
              <a:t>Imponer las sanciones que correspondan a los servidores del Tribunal por las irregularidades o faltas en que incurran en el desempeño de sus funciones.</a:t>
            </a:r>
          </a:p>
          <a:p>
            <a:pPr fontAlgn="auto">
              <a:spcBef>
                <a:spcPts val="0"/>
              </a:spcBef>
              <a:spcAft>
                <a:spcPts val="0"/>
              </a:spcAft>
              <a:defRPr/>
            </a:pPr>
            <a:r>
              <a:rPr lang="es-MX" dirty="0" smtClean="0">
                <a:latin typeface="Arial" charset="0"/>
              </a:rPr>
              <a:t>Ejercer el presupuesto de egresos del Tribunal.</a:t>
            </a:r>
          </a:p>
          <a:p>
            <a:pPr fontAlgn="auto">
              <a:spcBef>
                <a:spcPts val="0"/>
              </a:spcBef>
              <a:spcAft>
                <a:spcPts val="0"/>
              </a:spcAft>
              <a:defRPr/>
            </a:pPr>
            <a:r>
              <a:rPr lang="es-MX" dirty="0" smtClean="0">
                <a:latin typeface="Arial" charset="0"/>
              </a:rPr>
              <a:t>Emitir, mediante acuerdos, las bases para la adquisición de arrendamientos y enajenación de todo tipo de bienes, prestación de servicios y contratación de obras que realice el Tribunal.</a:t>
            </a:r>
          </a:p>
          <a:p>
            <a:pPr fontAlgn="auto">
              <a:spcBef>
                <a:spcPts val="0"/>
              </a:spcBef>
              <a:spcAft>
                <a:spcPts val="0"/>
              </a:spcAft>
              <a:defRPr/>
            </a:pPr>
            <a:r>
              <a:rPr lang="es-MX" dirty="0" smtClean="0">
                <a:latin typeface="Arial" charset="0"/>
              </a:rPr>
              <a:t>Administrar los bienes muebles e inmuebles al servicio del Tribunal y cuidar de su conservación, acondicionamiento y mantenimiento.</a:t>
            </a:r>
          </a:p>
          <a:p>
            <a:pPr fontAlgn="auto">
              <a:spcBef>
                <a:spcPts val="0"/>
              </a:spcBef>
              <a:spcAft>
                <a:spcPts val="0"/>
              </a:spcAft>
              <a:defRPr/>
            </a:pPr>
            <a:r>
              <a:rPr lang="es-MX" dirty="0" smtClean="0">
                <a:latin typeface="Arial" charset="0"/>
              </a:rPr>
              <a:t>Fijar las bases de la política informática y estadística del Tribunal y; </a:t>
            </a:r>
          </a:p>
          <a:p>
            <a:pPr fontAlgn="auto">
              <a:spcBef>
                <a:spcPts val="0"/>
              </a:spcBef>
              <a:spcAft>
                <a:spcPts val="0"/>
              </a:spcAft>
              <a:defRPr/>
            </a:pPr>
            <a:r>
              <a:rPr lang="es-MX" dirty="0" smtClean="0">
                <a:latin typeface="Arial" charset="0"/>
              </a:rPr>
              <a:t>Vigilar que los servidores de las Salas Regionales, de la propia Comisión y de sus órganos auxiliares cumplan, en tiempo y forma, con las declaraciones de situación patrimonial ante el Consejo de la Judicatura Federal.</a:t>
            </a:r>
          </a:p>
          <a:p>
            <a:pPr fontAlgn="auto">
              <a:spcBef>
                <a:spcPts val="0"/>
              </a:spcBef>
              <a:spcAft>
                <a:spcPts val="0"/>
              </a:spcAft>
              <a:defRPr/>
            </a:pPr>
            <a:r>
              <a:rPr lang="es-MX" dirty="0" smtClean="0">
                <a:latin typeface="Arial" charset="0"/>
              </a:rPr>
              <a:t>Como órgano de apoyo del Secretario de la Comisión de Administración se integra la Coordinación Técnica y Administrativa. A su vez, los órganos auxiliares de la Comisión de Administración, Integración y Funcionamiento son:</a:t>
            </a:r>
          </a:p>
          <a:p>
            <a:pPr fontAlgn="auto">
              <a:spcBef>
                <a:spcPts val="0"/>
              </a:spcBef>
              <a:spcAft>
                <a:spcPts val="0"/>
              </a:spcAft>
              <a:defRPr/>
            </a:pPr>
            <a:r>
              <a:rPr lang="es-MX" b="1" dirty="0" smtClean="0">
                <a:latin typeface="Arial" charset="0"/>
              </a:rPr>
              <a:t>Contraloría Interna</a:t>
            </a:r>
            <a:r>
              <a:rPr lang="es-MX" dirty="0" smtClean="0">
                <a:latin typeface="Arial" charset="0"/>
              </a:rPr>
              <a:t>, a quien compete, entre otras funciones: </a:t>
            </a:r>
          </a:p>
          <a:p>
            <a:pPr fontAlgn="auto">
              <a:spcBef>
                <a:spcPts val="0"/>
              </a:spcBef>
              <a:spcAft>
                <a:spcPts val="0"/>
              </a:spcAft>
              <a:defRPr/>
            </a:pPr>
            <a:r>
              <a:rPr lang="es-MX" dirty="0" smtClean="0">
                <a:latin typeface="Arial" charset="0"/>
              </a:rPr>
              <a:t>Vigilar el cumplimiento de las normas de control establecidas por la Comisión de Vigilancia.</a:t>
            </a:r>
          </a:p>
          <a:p>
            <a:pPr fontAlgn="auto">
              <a:spcBef>
                <a:spcPts val="0"/>
              </a:spcBef>
              <a:spcAft>
                <a:spcPts val="0"/>
              </a:spcAft>
              <a:defRPr/>
            </a:pPr>
            <a:r>
              <a:rPr lang="es-MX" dirty="0" smtClean="0">
                <a:latin typeface="Arial" charset="0"/>
              </a:rPr>
              <a:t>Verificar la adecuada integración y ejercicio del presupuesto de egresos y la realización de metas y actividades previstas en programas, subprogramas y proyectos aprobados.</a:t>
            </a:r>
          </a:p>
          <a:p>
            <a:pPr fontAlgn="auto">
              <a:spcBef>
                <a:spcPts val="0"/>
              </a:spcBef>
              <a:spcAft>
                <a:spcPts val="0"/>
              </a:spcAft>
              <a:defRPr/>
            </a:pPr>
            <a:r>
              <a:rPr lang="es-MX" dirty="0" smtClean="0">
                <a:latin typeface="Arial" charset="0"/>
              </a:rPr>
              <a:t>Realizar las auditorías contables, operacionales, de resultados, de desempeño, por procesos y especiales de las unidades administrativas del Tribunal.</a:t>
            </a:r>
          </a:p>
          <a:p>
            <a:pPr fontAlgn="auto">
              <a:spcBef>
                <a:spcPts val="0"/>
              </a:spcBef>
              <a:spcAft>
                <a:spcPts val="0"/>
              </a:spcAft>
              <a:defRPr/>
            </a:pPr>
            <a:r>
              <a:rPr lang="es-MX" dirty="0" smtClean="0">
                <a:latin typeface="Arial" charset="0"/>
              </a:rPr>
              <a:t>Formular, con base en auditorías y revisiones de control, las observaciones y recomendaciones necesarias y verificar su cumplimiento.</a:t>
            </a:r>
          </a:p>
          <a:p>
            <a:pPr fontAlgn="auto">
              <a:spcBef>
                <a:spcPts val="0"/>
              </a:spcBef>
              <a:spcAft>
                <a:spcPts val="0"/>
              </a:spcAft>
              <a:defRPr/>
            </a:pPr>
            <a:r>
              <a:rPr lang="es-MX" dirty="0" smtClean="0">
                <a:latin typeface="Arial" charset="0"/>
              </a:rPr>
              <a:t>Iniciar y sustanciar los procedimientos de investigación y, en su caso, los de responsabilidad administrativa.</a:t>
            </a:r>
          </a:p>
          <a:p>
            <a:pPr fontAlgn="auto">
              <a:spcBef>
                <a:spcPts val="0"/>
              </a:spcBef>
              <a:spcAft>
                <a:spcPts val="0"/>
              </a:spcAft>
              <a:defRPr/>
            </a:pPr>
            <a:r>
              <a:rPr lang="es-MX" dirty="0" smtClean="0">
                <a:latin typeface="Arial" charset="0"/>
              </a:rPr>
              <a:t>Instruir el seguimiento necesario a los procedimientos de ejecución que se hayan determinado para imponer sanciones económicas a los servidores del Tribunal.</a:t>
            </a:r>
          </a:p>
          <a:p>
            <a:pPr fontAlgn="auto">
              <a:spcBef>
                <a:spcPts val="0"/>
              </a:spcBef>
              <a:spcAft>
                <a:spcPts val="0"/>
              </a:spcAft>
              <a:defRPr/>
            </a:pPr>
            <a:r>
              <a:rPr lang="es-MX" dirty="0" smtClean="0">
                <a:latin typeface="Arial" charset="0"/>
              </a:rPr>
              <a:t>Participar en los actos de entrega-recepción de los servidores del Tribunal.</a:t>
            </a:r>
          </a:p>
          <a:p>
            <a:pPr fontAlgn="auto">
              <a:spcBef>
                <a:spcPts val="0"/>
              </a:spcBef>
              <a:spcAft>
                <a:spcPts val="0"/>
              </a:spcAft>
              <a:defRPr/>
            </a:pPr>
            <a:r>
              <a:rPr lang="es-MX" b="1" dirty="0" smtClean="0">
                <a:latin typeface="Arial" charset="0"/>
              </a:rPr>
              <a:t>Centro de Capacitación Judicial Electoral</a:t>
            </a:r>
            <a:r>
              <a:rPr lang="es-MX" dirty="0" smtClean="0">
                <a:latin typeface="Arial" charset="0"/>
              </a:rPr>
              <a:t> (CCJE): Que tiene a su cargo las tareas de investigación, formación, capacitación y actualización en la materia electoral, tanto para los miembros del Tribunal, como de quienes aspiren a pertenecer al mismo</a:t>
            </a:r>
          </a:p>
          <a:p>
            <a:pPr fontAlgn="auto">
              <a:spcBef>
                <a:spcPts val="0"/>
              </a:spcBef>
              <a:spcAft>
                <a:spcPts val="0"/>
              </a:spcAft>
              <a:defRPr/>
            </a:pPr>
            <a:r>
              <a:rPr lang="es-MX" dirty="0" smtClean="0">
                <a:latin typeface="Arial" charset="0"/>
              </a:rPr>
              <a:t>El CCJE cuenta con un Director y el personal académico y administrativo necesario para el cumplimiento de sus fines. Internamente se integra con una Secretaría Académica y dos Jefaturas de Unidad, la de Investigación y la de Capacitación, así como varias direcciones específicas.</a:t>
            </a:r>
          </a:p>
          <a:p>
            <a:pPr fontAlgn="auto">
              <a:spcBef>
                <a:spcPts val="0"/>
              </a:spcBef>
              <a:spcAft>
                <a:spcPts val="0"/>
              </a:spcAft>
              <a:defRPr/>
            </a:pPr>
            <a:r>
              <a:rPr lang="es-MX" dirty="0" smtClean="0">
                <a:latin typeface="Arial" charset="0"/>
              </a:rPr>
              <a:t>La capacitación que proporciona el CCJE puede ser interna, jurisdiccional ó administrativa, para los servidores del Tribunal y los aspirantes a plazas en esta institución, o externa para Institutos y tribunales locales, partidos y agrupaciones políticas, instituciones académicas públicas o privadas, medios de comunicación y en general los usuarios interesados en los temas del derecho electoral.</a:t>
            </a:r>
          </a:p>
          <a:p>
            <a:pPr fontAlgn="auto">
              <a:spcBef>
                <a:spcPts val="0"/>
              </a:spcBef>
              <a:spcAft>
                <a:spcPts val="0"/>
              </a:spcAft>
              <a:defRPr/>
            </a:pPr>
            <a:r>
              <a:rPr lang="es-MX" dirty="0" smtClean="0">
                <a:latin typeface="Arial" charset="0"/>
              </a:rPr>
              <a:t>El CCJE es la encargada de desarrollar las series editoriales del TEPJF, entre las que podemos encontrar: </a:t>
            </a:r>
          </a:p>
          <a:p>
            <a:pPr fontAlgn="auto">
              <a:spcBef>
                <a:spcPts val="0"/>
              </a:spcBef>
              <a:spcAft>
                <a:spcPts val="0"/>
              </a:spcAft>
              <a:defRPr/>
            </a:pPr>
            <a:r>
              <a:rPr lang="es-MX" dirty="0" smtClean="0">
                <a:latin typeface="Arial" charset="0"/>
              </a:rPr>
              <a:t>Revista Justicia Electoral</a:t>
            </a:r>
          </a:p>
          <a:p>
            <a:pPr fontAlgn="auto">
              <a:spcBef>
                <a:spcPts val="0"/>
              </a:spcBef>
              <a:spcAft>
                <a:spcPts val="0"/>
              </a:spcAft>
              <a:defRPr/>
            </a:pPr>
            <a:r>
              <a:rPr lang="es-MX" dirty="0" smtClean="0">
                <a:latin typeface="Arial" charset="0"/>
              </a:rPr>
              <a:t>Cuadernos de Divulgación de Justicia Electoral </a:t>
            </a:r>
          </a:p>
          <a:p>
            <a:pPr fontAlgn="auto">
              <a:spcBef>
                <a:spcPts val="0"/>
              </a:spcBef>
              <a:spcAft>
                <a:spcPts val="0"/>
              </a:spcAft>
              <a:defRPr/>
            </a:pPr>
            <a:r>
              <a:rPr lang="es-MX" dirty="0" smtClean="0">
                <a:latin typeface="Arial" charset="0"/>
              </a:rPr>
              <a:t>Temas selectos de Derecho Electoral</a:t>
            </a:r>
          </a:p>
          <a:p>
            <a:pPr fontAlgn="auto">
              <a:spcBef>
                <a:spcPts val="0"/>
              </a:spcBef>
              <a:spcAft>
                <a:spcPts val="0"/>
              </a:spcAft>
              <a:defRPr/>
            </a:pPr>
            <a:r>
              <a:rPr lang="es-MX" dirty="0" smtClean="0">
                <a:latin typeface="Arial" charset="0"/>
              </a:rPr>
              <a:t>Comentarios a las sentencias del TEPJF; y el</a:t>
            </a:r>
          </a:p>
          <a:p>
            <a:pPr fontAlgn="auto">
              <a:spcBef>
                <a:spcPts val="0"/>
              </a:spcBef>
              <a:spcAft>
                <a:spcPts val="0"/>
              </a:spcAft>
              <a:defRPr/>
            </a:pPr>
            <a:r>
              <a:rPr lang="es-MX" dirty="0" smtClean="0">
                <a:latin typeface="Arial" charset="0"/>
              </a:rPr>
              <a:t>Boletín del CCJE</a:t>
            </a:r>
          </a:p>
          <a:p>
            <a:pPr fontAlgn="auto">
              <a:spcBef>
                <a:spcPts val="0"/>
              </a:spcBef>
              <a:spcAft>
                <a:spcPts val="0"/>
              </a:spcAft>
              <a:defRPr/>
            </a:pPr>
            <a:r>
              <a:rPr lang="es-MX" dirty="0" smtClean="0">
                <a:latin typeface="Arial" charset="0"/>
              </a:rPr>
              <a:t>Todos los materiales de capacitación, investigación y de divulgación se someten a la aprobación del Comité Académico y Editorial, que es el órgano consultivo del TEPJF que orienta la política académica, integrado por el Presidente del Tribunal Electoral, tres Magistrados de la Sala Superior y cinco miembros externos, contando con una Secretaría Técnica a cargo del titular del CCJE y del Coordinador de Comunicación Social.</a:t>
            </a:r>
          </a:p>
          <a:p>
            <a:pPr fontAlgn="auto">
              <a:spcBef>
                <a:spcPts val="0"/>
              </a:spcBef>
              <a:spcAft>
                <a:spcPts val="0"/>
              </a:spcAft>
              <a:defRPr/>
            </a:pPr>
            <a:r>
              <a:rPr lang="es-MX" b="1" dirty="0" smtClean="0">
                <a:latin typeface="Arial" charset="0"/>
              </a:rPr>
              <a:t>Delegaciones administrativas</a:t>
            </a:r>
            <a:r>
              <a:rPr lang="es-MX" dirty="0" smtClean="0">
                <a:latin typeface="Arial" charset="0"/>
              </a:rPr>
              <a:t>: Hay una en cada Sala Regional, que tendrán como función principal apoyar al Magistrado Presidente respectivo en la gestión de los recursos humanos, financieros y materiales necesarios para el buen funcionamiento de la Sala.</a:t>
            </a:r>
          </a:p>
          <a:p>
            <a:pPr fontAlgn="auto">
              <a:spcBef>
                <a:spcPts val="0"/>
              </a:spcBef>
              <a:spcAft>
                <a:spcPts val="0"/>
              </a:spcAft>
              <a:defRPr/>
            </a:pPr>
            <a:r>
              <a:rPr lang="es-MX" dirty="0" smtClean="0">
                <a:latin typeface="Arial" charset="0"/>
              </a:rPr>
              <a:t>A la vez, la Comisión de Administración cuenta con el apoyo, en forma permanente, de los Comités de Adquisiciones, Arrendamientos, Prestación de servicios y Obra Pública y de Desincorporación de Bienes del Tribunal Electoral.</a:t>
            </a:r>
          </a:p>
          <a:p>
            <a:pPr fontAlgn="auto">
              <a:spcBef>
                <a:spcPts val="0"/>
              </a:spcBef>
              <a:spcAft>
                <a:spcPts val="0"/>
              </a:spcAft>
              <a:defRPr/>
            </a:pPr>
            <a:r>
              <a:rPr lang="es-MX" b="1" dirty="0" smtClean="0">
                <a:latin typeface="Arial" charset="0"/>
              </a:rPr>
              <a:t>Secretaría Administrativa</a:t>
            </a:r>
            <a:endParaRPr lang="es-MX" dirty="0" smtClean="0">
              <a:latin typeface="Arial" charset="0"/>
            </a:endParaRPr>
          </a:p>
          <a:p>
            <a:pPr fontAlgn="auto">
              <a:spcBef>
                <a:spcPts val="0"/>
              </a:spcBef>
              <a:spcAft>
                <a:spcPts val="0"/>
              </a:spcAft>
              <a:defRPr/>
            </a:pPr>
            <a:r>
              <a:rPr lang="es-MX" dirty="0" smtClean="0">
                <a:latin typeface="Arial" charset="0"/>
              </a:rPr>
              <a:t>Otro órgano fundamental del Tribunal Electoral es la Secretaría Administrativa, la que entre sus múltiples funciones desempeña las de:</a:t>
            </a:r>
          </a:p>
          <a:p>
            <a:pPr fontAlgn="auto">
              <a:spcBef>
                <a:spcPts val="0"/>
              </a:spcBef>
              <a:spcAft>
                <a:spcPts val="0"/>
              </a:spcAft>
              <a:defRPr/>
            </a:pPr>
            <a:r>
              <a:rPr lang="es-MX" dirty="0" smtClean="0">
                <a:latin typeface="Arial" charset="0"/>
              </a:rPr>
              <a:t>Planear, organizar, dirigir, controlar y evaluar la administración de los recursos humanos, financieros, materiales y técnicos que demanden las diversas áreas del Tribunal.</a:t>
            </a:r>
          </a:p>
          <a:p>
            <a:pPr fontAlgn="auto">
              <a:spcBef>
                <a:spcPts val="0"/>
              </a:spcBef>
              <a:spcAft>
                <a:spcPts val="0"/>
              </a:spcAft>
              <a:defRPr/>
            </a:pPr>
            <a:r>
              <a:rPr lang="es-MX" dirty="0" smtClean="0">
                <a:latin typeface="Arial" charset="0"/>
              </a:rPr>
              <a:t>Autorizar los movimientos de altas, bajas, promociones y cambios de adscripción del personal del Tribunal y sus nombramientos y credenciales</a:t>
            </a:r>
          </a:p>
          <a:p>
            <a:pPr fontAlgn="auto">
              <a:spcBef>
                <a:spcPts val="0"/>
              </a:spcBef>
              <a:spcAft>
                <a:spcPts val="0"/>
              </a:spcAft>
              <a:defRPr/>
            </a:pPr>
            <a:r>
              <a:rPr lang="es-MX" dirty="0" smtClean="0">
                <a:latin typeface="Arial" charset="0"/>
              </a:rPr>
              <a:t>Establecer los sistemas de administración para el ingreso, control, remuneraciones, estímulos, prestaciones, desarrollo, capacitación y evaluación del personal.</a:t>
            </a:r>
          </a:p>
          <a:p>
            <a:pPr fontAlgn="auto">
              <a:spcBef>
                <a:spcPts val="0"/>
              </a:spcBef>
              <a:spcAft>
                <a:spcPts val="0"/>
              </a:spcAft>
              <a:defRPr/>
            </a:pPr>
            <a:r>
              <a:rPr lang="es-MX" dirty="0" smtClean="0">
                <a:latin typeface="Arial" charset="0"/>
              </a:rPr>
              <a:t>Autorizar las erogaciones que se efectúen por gastos de ceremonial y de orden social, así como por congresos, convenciones, espectáculos culturales, conferencias, seminarios de trabajo y otros eventos semejantes.</a:t>
            </a:r>
          </a:p>
          <a:p>
            <a:pPr fontAlgn="auto">
              <a:spcBef>
                <a:spcPts val="0"/>
              </a:spcBef>
              <a:spcAft>
                <a:spcPts val="0"/>
              </a:spcAft>
              <a:defRPr/>
            </a:pPr>
            <a:r>
              <a:rPr lang="es-MX" dirty="0" smtClean="0">
                <a:latin typeface="Arial" charset="0"/>
              </a:rPr>
              <a:t>Establecer las directrices y criterios para el diseño e implementación de sistemas de cómputo, comunicaciones y de  seguridad  informática.</a:t>
            </a:r>
          </a:p>
          <a:p>
            <a:pPr fontAlgn="auto">
              <a:spcBef>
                <a:spcPts val="0"/>
              </a:spcBef>
              <a:spcAft>
                <a:spcPts val="0"/>
              </a:spcAft>
              <a:defRPr/>
            </a:pPr>
            <a:r>
              <a:rPr lang="es-MX" dirty="0" smtClean="0">
                <a:latin typeface="Arial" charset="0"/>
              </a:rPr>
              <a:t>Establecer y evaluar, con la autorización de la Comisión de Administración y de su Presidente, los sistemas de seguridad y protección civil institucionales, su instrumentación y ejecución.</a:t>
            </a:r>
          </a:p>
          <a:p>
            <a:pPr fontAlgn="auto">
              <a:spcBef>
                <a:spcPts val="0"/>
              </a:spcBef>
              <a:spcAft>
                <a:spcPts val="0"/>
              </a:spcAft>
              <a:defRPr/>
            </a:pPr>
            <a:r>
              <a:rPr lang="es-MX" dirty="0" smtClean="0">
                <a:latin typeface="Arial" charset="0"/>
              </a:rPr>
              <a:t>Certificar los documentos que tenga en sus archivos y áreas de apoyo y,</a:t>
            </a:r>
          </a:p>
          <a:p>
            <a:pPr fontAlgn="auto">
              <a:spcBef>
                <a:spcPts val="0"/>
              </a:spcBef>
              <a:spcAft>
                <a:spcPts val="0"/>
              </a:spcAft>
              <a:defRPr/>
            </a:pPr>
            <a:r>
              <a:rPr lang="es-MX" dirty="0" smtClean="0">
                <a:latin typeface="Arial" charset="0"/>
              </a:rPr>
              <a:t>Proponer las políticas, programas, medidas y metas en materia de austeridad y racionalidad  en el ejercicio del gasto del Tribunal</a:t>
            </a:r>
          </a:p>
          <a:p>
            <a:pPr fontAlgn="auto">
              <a:spcBef>
                <a:spcPts val="0"/>
              </a:spcBef>
              <a:spcAft>
                <a:spcPts val="0"/>
              </a:spcAft>
              <a:defRPr/>
            </a:pPr>
            <a:r>
              <a:rPr lang="es-MX" dirty="0" smtClean="0">
                <a:latin typeface="Arial" charset="0"/>
              </a:rPr>
              <a:t>Para cumplir eficazmente con sus diversas funciones la Secretaría Administrativa cuenta con las siguientes Coordinaciones y Áreas de apoyo:</a:t>
            </a:r>
          </a:p>
          <a:p>
            <a:pPr fontAlgn="auto">
              <a:spcBef>
                <a:spcPts val="0"/>
              </a:spcBef>
              <a:spcAft>
                <a:spcPts val="0"/>
              </a:spcAft>
              <a:defRPr/>
            </a:pPr>
            <a:r>
              <a:rPr lang="es-MX" dirty="0" smtClean="0">
                <a:latin typeface="Arial" charset="0"/>
              </a:rPr>
              <a:t> </a:t>
            </a:r>
            <a:r>
              <a:rPr lang="es-MX" b="1" dirty="0" smtClean="0">
                <a:latin typeface="Arial" charset="0"/>
              </a:rPr>
              <a:t>Coordinaciones</a:t>
            </a:r>
            <a:endParaRPr lang="es-MX" dirty="0" smtClean="0">
              <a:latin typeface="Arial" charset="0"/>
            </a:endParaRPr>
          </a:p>
          <a:p>
            <a:pPr fontAlgn="auto">
              <a:spcBef>
                <a:spcPts val="0"/>
              </a:spcBef>
              <a:spcAft>
                <a:spcPts val="0"/>
              </a:spcAft>
              <a:defRPr/>
            </a:pPr>
            <a:r>
              <a:rPr lang="es-MX" dirty="0" smtClean="0">
                <a:latin typeface="Arial" charset="0"/>
              </a:rPr>
              <a:t> </a:t>
            </a:r>
            <a:r>
              <a:rPr lang="es-MX" b="1" dirty="0" smtClean="0">
                <a:latin typeface="Arial" charset="0"/>
              </a:rPr>
              <a:t>Coordinación de Recursos Humanos y Enlace Administrativo</a:t>
            </a:r>
            <a:r>
              <a:rPr lang="es-MX" dirty="0" smtClean="0">
                <a:latin typeface="Arial" charset="0"/>
              </a:rPr>
              <a:t>: la que entre sus diversas funciones tiene las de:</a:t>
            </a:r>
          </a:p>
          <a:p>
            <a:pPr fontAlgn="auto">
              <a:spcBef>
                <a:spcPts val="0"/>
              </a:spcBef>
              <a:spcAft>
                <a:spcPts val="0"/>
              </a:spcAft>
              <a:defRPr/>
            </a:pPr>
            <a:r>
              <a:rPr lang="es-MX" dirty="0" smtClean="0">
                <a:latin typeface="Arial" charset="0"/>
              </a:rPr>
              <a:t>Autorizar el pago de nóminas ordinarias y extraordinarias, de solicitudes de recursos financieros, de hojas de servicios, de constancias de percepciones y antigüedades, de formatos de movimientos de personal, de oficios de reembolso de seguros, de solicitudes de vales de alimentos, de apoyos económicos de guarderías y de anteojos, para certificación de préstamos, avisos de alta y baja, enteros de ISSSTE, SAR, FOVISSSTE, 2% del ISR sobre nóminas y demás movimientos relacionados con los recursos humanos.</a:t>
            </a:r>
          </a:p>
          <a:p>
            <a:pPr fontAlgn="auto">
              <a:spcBef>
                <a:spcPts val="0"/>
              </a:spcBef>
              <a:spcAft>
                <a:spcPts val="0"/>
              </a:spcAft>
              <a:defRPr/>
            </a:pPr>
            <a:r>
              <a:rPr lang="es-MX" dirty="0" smtClean="0">
                <a:latin typeface="Arial" charset="0"/>
              </a:rPr>
              <a:t>Suscribir y verificar la aplicación de los contratos de prestación de servicios en materia de comedor, vales de alimentos, servicio médico subrogado, pólizas de seguros y centro deportivo.</a:t>
            </a:r>
          </a:p>
          <a:p>
            <a:pPr fontAlgn="auto">
              <a:spcBef>
                <a:spcPts val="0"/>
              </a:spcBef>
              <a:spcAft>
                <a:spcPts val="0"/>
              </a:spcAft>
              <a:defRPr/>
            </a:pPr>
            <a:r>
              <a:rPr lang="es-MX" dirty="0" smtClean="0">
                <a:latin typeface="Arial" charset="0"/>
              </a:rPr>
              <a:t>Dirigir y vigilar la aplicación de las políticas de selección, capacitación, movimientos, horarios de labores y control de asistencia del personal.</a:t>
            </a:r>
          </a:p>
          <a:p>
            <a:pPr fontAlgn="auto">
              <a:spcBef>
                <a:spcPts val="0"/>
              </a:spcBef>
              <a:spcAft>
                <a:spcPts val="0"/>
              </a:spcAft>
              <a:defRPr/>
            </a:pPr>
            <a:r>
              <a:rPr lang="es-MX" dirty="0" smtClean="0">
                <a:latin typeface="Arial" charset="0"/>
              </a:rPr>
              <a:t>Coordinar, con las otras áreas involucradas la definición de los niveles de puesto, las bases para la elaboración de tabuladores, política salarial y otorgamiento de incentivos, criterios de separación, desempeño  y prestaciones en beneficio de los trabajadores del Tribunal.</a:t>
            </a:r>
          </a:p>
          <a:p>
            <a:pPr fontAlgn="auto">
              <a:spcBef>
                <a:spcPts val="0"/>
              </a:spcBef>
              <a:spcAft>
                <a:spcPts val="0"/>
              </a:spcAft>
              <a:defRPr/>
            </a:pPr>
            <a:r>
              <a:rPr lang="es-MX" dirty="0" smtClean="0">
                <a:latin typeface="Arial" charset="0"/>
              </a:rPr>
              <a:t>Proponer la adopción de una cultura de equidad de género y de igualdad de oportunidades y de trato para las mujeres entre el personal del Tribunal.</a:t>
            </a:r>
          </a:p>
          <a:p>
            <a:pPr fontAlgn="auto">
              <a:spcBef>
                <a:spcPts val="0"/>
              </a:spcBef>
              <a:spcAft>
                <a:spcPts val="0"/>
              </a:spcAft>
              <a:defRPr/>
            </a:pPr>
            <a:r>
              <a:rPr lang="es-MX" dirty="0" smtClean="0">
                <a:latin typeface="Arial" charset="0"/>
              </a:rPr>
              <a:t>Expedir y certificar las copias de documentos o constancias que existan en los archivos a su cargo.</a:t>
            </a:r>
          </a:p>
          <a:p>
            <a:pPr fontAlgn="auto">
              <a:spcBef>
                <a:spcPts val="0"/>
              </a:spcBef>
              <a:spcAft>
                <a:spcPts val="0"/>
              </a:spcAft>
              <a:defRPr/>
            </a:pPr>
            <a:r>
              <a:rPr lang="es-MX" dirty="0" smtClean="0">
                <a:latin typeface="Arial" charset="0"/>
              </a:rPr>
              <a:t>Para el apoyo específico de esta Coordinación se cuenta con: La Dirección General de Administración Regional, la Unidad de Administración de Personal y la Unidad de Prestaciones y Administración de Riesgos.</a:t>
            </a:r>
          </a:p>
          <a:p>
            <a:pPr fontAlgn="auto">
              <a:spcBef>
                <a:spcPts val="0"/>
              </a:spcBef>
              <a:spcAft>
                <a:spcPts val="0"/>
              </a:spcAft>
              <a:defRPr/>
            </a:pPr>
            <a:r>
              <a:rPr lang="es-MX" dirty="0" smtClean="0">
                <a:latin typeface="Arial" charset="0"/>
              </a:rPr>
              <a:t> </a:t>
            </a:r>
            <a:r>
              <a:rPr lang="es-MX" b="1" dirty="0" smtClean="0">
                <a:latin typeface="Arial" charset="0"/>
              </a:rPr>
              <a:t>Coordinación Financiera</a:t>
            </a:r>
            <a:r>
              <a:rPr lang="es-MX" dirty="0" smtClean="0">
                <a:latin typeface="Arial" charset="0"/>
              </a:rPr>
              <a:t>: A quien corresponde fundamentalmente coordinar los procesos para la planeación, administración, asignación, ejecución y control de los recursos financieros autorizados  para el desempeño del tribunal Electoral.</a:t>
            </a:r>
          </a:p>
          <a:p>
            <a:pPr fontAlgn="auto">
              <a:spcBef>
                <a:spcPts val="0"/>
              </a:spcBef>
              <a:spcAft>
                <a:spcPts val="0"/>
              </a:spcAft>
              <a:defRPr/>
            </a:pPr>
            <a:r>
              <a:rPr lang="es-MX" dirty="0" smtClean="0">
                <a:latin typeface="Arial" charset="0"/>
              </a:rPr>
              <a:t>Para apoyar los trabajos de esta Coordinación se cuenta con: La Unidad de Programación Y Presupuesto, la Unidad de Tesorería y la Unidad de Contabilidad.</a:t>
            </a:r>
          </a:p>
          <a:p>
            <a:pPr fontAlgn="auto">
              <a:spcBef>
                <a:spcPts val="0"/>
              </a:spcBef>
              <a:spcAft>
                <a:spcPts val="0"/>
              </a:spcAft>
              <a:defRPr/>
            </a:pPr>
            <a:r>
              <a:rPr lang="es-MX" dirty="0" smtClean="0">
                <a:latin typeface="Arial" charset="0"/>
              </a:rPr>
              <a:t> </a:t>
            </a:r>
            <a:r>
              <a:rPr lang="es-MX" b="1" dirty="0" smtClean="0">
                <a:latin typeface="Arial" charset="0"/>
              </a:rPr>
              <a:t>Coordinación de Adquisiciones, Servicios y Obra Pública</a:t>
            </a:r>
            <a:r>
              <a:rPr lang="es-MX" dirty="0" smtClean="0">
                <a:latin typeface="Arial" charset="0"/>
              </a:rPr>
              <a:t>: Que fundamentalmente supervisa que los programas encomendados a su área  se ajusten a la normatividad en materia de adquisición de bienes y servicios, arrendamientos de bienes muebles e inmuebles, prestación de servicios y obra pública, todo ello para el buen funcionamiento del Tribunal.</a:t>
            </a:r>
          </a:p>
          <a:p>
            <a:pPr fontAlgn="auto">
              <a:spcBef>
                <a:spcPts val="0"/>
              </a:spcBef>
              <a:spcAft>
                <a:spcPts val="0"/>
              </a:spcAft>
              <a:defRPr/>
            </a:pPr>
            <a:r>
              <a:rPr lang="es-MX" dirty="0" smtClean="0">
                <a:latin typeface="Arial" charset="0"/>
              </a:rPr>
              <a:t>Para apoyo de esta Coordinación se cuenta con: La Dirección General de Recursos Materiales, la Dirección General de Mantenimiento y Servicios Generales, la Dirección General de Seguridad y Protección Civil y la Unidad de Control de Obras y Conservación.</a:t>
            </a:r>
          </a:p>
          <a:p>
            <a:pPr fontAlgn="auto">
              <a:spcBef>
                <a:spcPts val="0"/>
              </a:spcBef>
              <a:spcAft>
                <a:spcPts val="0"/>
              </a:spcAft>
              <a:defRPr/>
            </a:pPr>
            <a:r>
              <a:rPr lang="es-MX" dirty="0" smtClean="0">
                <a:latin typeface="Arial" charset="0"/>
              </a:rPr>
              <a:t> </a:t>
            </a:r>
            <a:r>
              <a:rPr lang="es-MX" b="1" dirty="0" smtClean="0">
                <a:latin typeface="Arial" charset="0"/>
              </a:rPr>
              <a:t>Áreas de Apoyo:</a:t>
            </a:r>
            <a:endParaRPr lang="es-MX" dirty="0" smtClean="0">
              <a:latin typeface="Arial" charset="0"/>
            </a:endParaRPr>
          </a:p>
          <a:p>
            <a:pPr fontAlgn="auto">
              <a:spcBef>
                <a:spcPts val="0"/>
              </a:spcBef>
              <a:spcAft>
                <a:spcPts val="0"/>
              </a:spcAft>
              <a:defRPr/>
            </a:pPr>
            <a:r>
              <a:rPr lang="es-MX" dirty="0" smtClean="0">
                <a:latin typeface="Arial" charset="0"/>
              </a:rPr>
              <a:t> </a:t>
            </a:r>
            <a:r>
              <a:rPr lang="es-MX" b="1" dirty="0" smtClean="0">
                <a:latin typeface="Arial" charset="0"/>
              </a:rPr>
              <a:t>Dirección General de Sistemas:</a:t>
            </a:r>
            <a:r>
              <a:rPr lang="es-MX" dirty="0" smtClean="0">
                <a:latin typeface="Arial" charset="0"/>
              </a:rPr>
              <a:t> Que elabora y conduce el Programa Institucional de Desarrollo Informático para el </a:t>
            </a:r>
            <a:r>
              <a:rPr lang="es-MX" dirty="0" err="1" smtClean="0">
                <a:latin typeface="Arial" charset="0"/>
              </a:rPr>
              <a:t>Tribunal.</a:t>
            </a:r>
            <a:r>
              <a:rPr lang="es-MX" b="1" dirty="0" err="1" smtClean="0">
                <a:latin typeface="Arial" charset="0"/>
              </a:rPr>
              <a:t>Dirección</a:t>
            </a:r>
            <a:r>
              <a:rPr lang="es-MX" b="1" dirty="0" smtClean="0">
                <a:latin typeface="Arial" charset="0"/>
              </a:rPr>
              <a:t> General de Planeación y Evaluación Institucional</a:t>
            </a:r>
            <a:r>
              <a:rPr lang="es-MX" dirty="0" smtClean="0">
                <a:latin typeface="Arial" charset="0"/>
              </a:rPr>
              <a:t>: Que establece, de acuerdo con las directrices de la Secretaría Administrativa, los criterios y mecanismos del  Plan Estratégico Institucional y del Programa Anual de Trabajo del </a:t>
            </a:r>
            <a:r>
              <a:rPr lang="es-MX" dirty="0" err="1" smtClean="0">
                <a:latin typeface="Arial" charset="0"/>
              </a:rPr>
              <a:t>Tribunal.</a:t>
            </a:r>
            <a:r>
              <a:rPr lang="es-MX" b="1" dirty="0" err="1" smtClean="0">
                <a:latin typeface="Arial" charset="0"/>
              </a:rPr>
              <a:t>Dirección</a:t>
            </a:r>
            <a:r>
              <a:rPr lang="es-MX" b="1" dirty="0" smtClean="0">
                <a:latin typeface="Arial" charset="0"/>
              </a:rPr>
              <a:t> General de Atención, Enlace y Logística</a:t>
            </a:r>
            <a:r>
              <a:rPr lang="es-MX" dirty="0" smtClean="0">
                <a:latin typeface="Arial" charset="0"/>
              </a:rPr>
              <a:t>: A quien corresponde apoyar a los Magistrados y a las personas que ellos determinen, para el desempeño de diversas comisiones y eventos.</a:t>
            </a:r>
          </a:p>
          <a:p>
            <a:pPr fontAlgn="auto">
              <a:spcBef>
                <a:spcPts val="0"/>
              </a:spcBef>
              <a:spcAft>
                <a:spcPts val="0"/>
              </a:spcAft>
              <a:defRPr/>
            </a:pPr>
            <a:endParaRPr lang="es-MX" dirty="0"/>
          </a:p>
        </p:txBody>
      </p:sp>
      <p:sp>
        <p:nvSpPr>
          <p:cNvPr id="327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B18A7CC-7C53-4131-BEEE-9D251BB3B351}" type="slidenum">
              <a:rPr lang="es-ES"/>
              <a:pPr fontAlgn="base">
                <a:spcBef>
                  <a:spcPct val="0"/>
                </a:spcBef>
                <a:spcAft>
                  <a:spcPct val="0"/>
                </a:spcAft>
              </a:pPr>
              <a:t>26</a:t>
            </a:fld>
            <a:endParaRPr lang="es-ES"/>
          </a:p>
        </p:txBody>
      </p:sp>
    </p:spTree>
    <p:extLst>
      <p:ext uri="{BB962C8B-B14F-4D97-AF65-F5344CB8AC3E}">
        <p14:creationId xmlns:p14="http://schemas.microsoft.com/office/powerpoint/2010/main" val="4147060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MX" smtClean="0">
                <a:latin typeface="Arial" panose="020B0604020202020204" pitchFamily="34" charset="0"/>
              </a:rPr>
              <a:t>http://www.pjfsindicato.org.mx/ </a:t>
            </a:r>
            <a:endParaRPr lang="es-MX" smtClean="0"/>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D1C219-1B83-4830-A14C-36CA88510B36}" type="slidenum">
              <a:rPr lang="es-ES"/>
              <a:pPr fontAlgn="base">
                <a:spcBef>
                  <a:spcPct val="0"/>
                </a:spcBef>
                <a:spcAft>
                  <a:spcPct val="0"/>
                </a:spcAft>
              </a:pPr>
              <a:t>33</a:t>
            </a:fld>
            <a:endParaRPr lang="es-ES"/>
          </a:p>
        </p:txBody>
      </p:sp>
    </p:spTree>
    <p:extLst>
      <p:ext uri="{BB962C8B-B14F-4D97-AF65-F5344CB8AC3E}">
        <p14:creationId xmlns:p14="http://schemas.microsoft.com/office/powerpoint/2010/main" val="286520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_tradnl" smtClean="0"/>
          </a:p>
        </p:txBody>
      </p:sp>
    </p:spTree>
    <p:extLst>
      <p:ext uri="{BB962C8B-B14F-4D97-AF65-F5344CB8AC3E}">
        <p14:creationId xmlns:p14="http://schemas.microsoft.com/office/powerpoint/2010/main" val="90609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n-US"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s-ES"/>
          </a:p>
        </p:txBody>
      </p:sp>
      <p:sp>
        <p:nvSpPr>
          <p:cNvPr id="4" name="Marcador de fecha 3"/>
          <p:cNvSpPr>
            <a:spLocks noGrp="1"/>
          </p:cNvSpPr>
          <p:nvPr>
            <p:ph type="dt" sz="half" idx="10"/>
          </p:nvPr>
        </p:nvSpPr>
        <p:spPr/>
        <p:txBody>
          <a:bodyPr/>
          <a:lstStyle>
            <a:lvl1pPr>
              <a:defRPr/>
            </a:lvl1pPr>
          </a:lstStyle>
          <a:p>
            <a:pPr>
              <a:defRPr/>
            </a:pPr>
            <a:fld id="{C05F8CBB-F7B8-4A08-BDAA-D0546FE759B4}" type="datetimeFigureOut">
              <a:rPr lang="es-ES"/>
              <a:pPr>
                <a:defRPr/>
              </a:pPr>
              <a:t>15/05/2018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4AC3677C-0B13-444A-89CD-BFDECDABB461}" type="slidenum">
              <a:rPr lang="es-ES"/>
              <a:pPr>
                <a:defRPr/>
              </a:pPr>
              <a:t>‹Nº›</a:t>
            </a:fld>
            <a:endParaRPr lang="es-ES"/>
          </a:p>
        </p:txBody>
      </p:sp>
    </p:spTree>
    <p:extLst>
      <p:ext uri="{BB962C8B-B14F-4D97-AF65-F5344CB8AC3E}">
        <p14:creationId xmlns:p14="http://schemas.microsoft.com/office/powerpoint/2010/main" val="192266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514573A9-3DA3-491F-BEF2-8D58F5D8D15F}" type="datetimeFigureOut">
              <a:rPr lang="es-ES"/>
              <a:pPr>
                <a:defRPr/>
              </a:pPr>
              <a:t>15/05/2018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FBD7E8C5-2598-4250-B58C-F55EE59C9060}" type="slidenum">
              <a:rPr lang="es-ES"/>
              <a:pPr>
                <a:defRPr/>
              </a:pPr>
              <a:t>‹Nº›</a:t>
            </a:fld>
            <a:endParaRPr lang="es-ES"/>
          </a:p>
        </p:txBody>
      </p:sp>
    </p:spTree>
    <p:extLst>
      <p:ext uri="{BB962C8B-B14F-4D97-AF65-F5344CB8AC3E}">
        <p14:creationId xmlns:p14="http://schemas.microsoft.com/office/powerpoint/2010/main" val="59437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n-US"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BBB2661A-75AD-4A8E-AF30-47C935263F39}" type="datetimeFigureOut">
              <a:rPr lang="es-ES"/>
              <a:pPr>
                <a:defRPr/>
              </a:pPr>
              <a:t>15/05/2018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5940FE6E-E16C-49D3-9EDB-274A0ABC4998}" type="slidenum">
              <a:rPr lang="es-ES"/>
              <a:pPr>
                <a:defRPr/>
              </a:pPr>
              <a:t>‹Nº›</a:t>
            </a:fld>
            <a:endParaRPr lang="es-ES"/>
          </a:p>
        </p:txBody>
      </p:sp>
    </p:spTree>
    <p:extLst>
      <p:ext uri="{BB962C8B-B14F-4D97-AF65-F5344CB8AC3E}">
        <p14:creationId xmlns:p14="http://schemas.microsoft.com/office/powerpoint/2010/main" val="7778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fecha 3"/>
          <p:cNvSpPr>
            <a:spLocks noGrp="1"/>
          </p:cNvSpPr>
          <p:nvPr>
            <p:ph type="dt" sz="half" idx="10"/>
          </p:nvPr>
        </p:nvSpPr>
        <p:spPr/>
        <p:txBody>
          <a:bodyPr/>
          <a:lstStyle>
            <a:lvl1pPr>
              <a:defRPr/>
            </a:lvl1pPr>
          </a:lstStyle>
          <a:p>
            <a:pPr>
              <a:defRPr/>
            </a:pPr>
            <a:fld id="{B1BE0344-5F81-47EB-A893-B4432A27E5E1}" type="datetimeFigureOut">
              <a:rPr lang="es-ES"/>
              <a:pPr>
                <a:defRPr/>
              </a:pPr>
              <a:t>15/05/2018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6C29912E-2CA8-4884-BED1-16F1B0CDC150}" type="slidenum">
              <a:rPr lang="es-ES"/>
              <a:pPr>
                <a:defRPr/>
              </a:pPr>
              <a:t>‹Nº›</a:t>
            </a:fld>
            <a:endParaRPr lang="es-ES"/>
          </a:p>
        </p:txBody>
      </p:sp>
    </p:spTree>
    <p:extLst>
      <p:ext uri="{BB962C8B-B14F-4D97-AF65-F5344CB8AC3E}">
        <p14:creationId xmlns:p14="http://schemas.microsoft.com/office/powerpoint/2010/main" val="29934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n-US"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a:defRPr/>
            </a:pPr>
            <a:fld id="{D902750F-DFDF-4660-8F07-98B9798C54E7}" type="datetimeFigureOut">
              <a:rPr lang="es-ES"/>
              <a:pPr>
                <a:defRPr/>
              </a:pPr>
              <a:t>15/05/2018</a:t>
            </a:fld>
            <a:endParaRPr lang="es-ES"/>
          </a:p>
        </p:txBody>
      </p:sp>
      <p:sp>
        <p:nvSpPr>
          <p:cNvPr id="5" name="Marcador de pie de página 4"/>
          <p:cNvSpPr>
            <a:spLocks noGrp="1"/>
          </p:cNvSpPr>
          <p:nvPr>
            <p:ph type="ftr" sz="quarter" idx="11"/>
          </p:nvPr>
        </p:nvSpPr>
        <p:spPr/>
        <p:txBody>
          <a:bodyPr/>
          <a:lstStyle>
            <a:lvl1pPr>
              <a:defRPr/>
            </a:lvl1pPr>
          </a:lstStyle>
          <a:p>
            <a:pPr>
              <a:defRPr/>
            </a:pPr>
            <a:endParaRPr lang="es-ES"/>
          </a:p>
        </p:txBody>
      </p:sp>
      <p:sp>
        <p:nvSpPr>
          <p:cNvPr id="6" name="Marcador de número de diapositiva 5"/>
          <p:cNvSpPr>
            <a:spLocks noGrp="1"/>
          </p:cNvSpPr>
          <p:nvPr>
            <p:ph type="sldNum" sz="quarter" idx="12"/>
          </p:nvPr>
        </p:nvSpPr>
        <p:spPr/>
        <p:txBody>
          <a:bodyPr/>
          <a:lstStyle>
            <a:lvl1pPr>
              <a:defRPr/>
            </a:lvl1pPr>
          </a:lstStyle>
          <a:p>
            <a:pPr>
              <a:defRPr/>
            </a:pPr>
            <a:fld id="{263A84E9-6E55-4F67-AABC-996D67F36868}" type="slidenum">
              <a:rPr lang="es-ES"/>
              <a:pPr>
                <a:defRPr/>
              </a:pPr>
              <a:t>‹Nº›</a:t>
            </a:fld>
            <a:endParaRPr lang="es-ES"/>
          </a:p>
        </p:txBody>
      </p:sp>
    </p:spTree>
    <p:extLst>
      <p:ext uri="{BB962C8B-B14F-4D97-AF65-F5344CB8AC3E}">
        <p14:creationId xmlns:p14="http://schemas.microsoft.com/office/powerpoint/2010/main" val="225621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fecha 3"/>
          <p:cNvSpPr>
            <a:spLocks noGrp="1"/>
          </p:cNvSpPr>
          <p:nvPr>
            <p:ph type="dt" sz="half" idx="10"/>
          </p:nvPr>
        </p:nvSpPr>
        <p:spPr/>
        <p:txBody>
          <a:bodyPr/>
          <a:lstStyle>
            <a:lvl1pPr>
              <a:defRPr/>
            </a:lvl1pPr>
          </a:lstStyle>
          <a:p>
            <a:pPr>
              <a:defRPr/>
            </a:pPr>
            <a:fld id="{06432041-CB48-40D7-9F02-9586D7214B4F}" type="datetimeFigureOut">
              <a:rPr lang="es-ES"/>
              <a:pPr>
                <a:defRPr/>
              </a:pPr>
              <a:t>15/05/2018</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0811CB0C-8668-46BD-A785-6298847C45DF}" type="slidenum">
              <a:rPr lang="es-ES"/>
              <a:pPr>
                <a:defRPr/>
              </a:pPr>
              <a:t>‹Nº›</a:t>
            </a:fld>
            <a:endParaRPr lang="es-ES"/>
          </a:p>
        </p:txBody>
      </p:sp>
    </p:spTree>
    <p:extLst>
      <p:ext uri="{BB962C8B-B14F-4D97-AF65-F5344CB8AC3E}">
        <p14:creationId xmlns:p14="http://schemas.microsoft.com/office/powerpoint/2010/main" val="2112585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7" name="Marcador de fecha 3"/>
          <p:cNvSpPr>
            <a:spLocks noGrp="1"/>
          </p:cNvSpPr>
          <p:nvPr>
            <p:ph type="dt" sz="half" idx="10"/>
          </p:nvPr>
        </p:nvSpPr>
        <p:spPr/>
        <p:txBody>
          <a:bodyPr/>
          <a:lstStyle>
            <a:lvl1pPr>
              <a:defRPr/>
            </a:lvl1pPr>
          </a:lstStyle>
          <a:p>
            <a:pPr>
              <a:defRPr/>
            </a:pPr>
            <a:fld id="{27A472F9-DE0C-4CCA-83ED-9E9448FDD390}" type="datetimeFigureOut">
              <a:rPr lang="es-ES"/>
              <a:pPr>
                <a:defRPr/>
              </a:pPr>
              <a:t>15/05/2018</a:t>
            </a:fld>
            <a:endParaRPr lang="es-ES"/>
          </a:p>
        </p:txBody>
      </p:sp>
      <p:sp>
        <p:nvSpPr>
          <p:cNvPr id="8" name="Marcador de pie de página 4"/>
          <p:cNvSpPr>
            <a:spLocks noGrp="1"/>
          </p:cNvSpPr>
          <p:nvPr>
            <p:ph type="ftr" sz="quarter" idx="11"/>
          </p:nvPr>
        </p:nvSpPr>
        <p:spPr/>
        <p:txBody>
          <a:bodyPr/>
          <a:lstStyle>
            <a:lvl1pPr>
              <a:defRPr/>
            </a:lvl1pPr>
          </a:lstStyle>
          <a:p>
            <a:pPr>
              <a:defRPr/>
            </a:pPr>
            <a:endParaRPr lang="es-ES"/>
          </a:p>
        </p:txBody>
      </p:sp>
      <p:sp>
        <p:nvSpPr>
          <p:cNvPr id="9" name="Marcador de número de diapositiva 5"/>
          <p:cNvSpPr>
            <a:spLocks noGrp="1"/>
          </p:cNvSpPr>
          <p:nvPr>
            <p:ph type="sldNum" sz="quarter" idx="12"/>
          </p:nvPr>
        </p:nvSpPr>
        <p:spPr/>
        <p:txBody>
          <a:bodyPr/>
          <a:lstStyle>
            <a:lvl1pPr>
              <a:defRPr/>
            </a:lvl1pPr>
          </a:lstStyle>
          <a:p>
            <a:pPr>
              <a:defRPr/>
            </a:pPr>
            <a:fld id="{EC0C906A-7A37-4080-BA75-AABC1E9B8992}" type="slidenum">
              <a:rPr lang="es-ES"/>
              <a:pPr>
                <a:defRPr/>
              </a:pPr>
              <a:t>‹Nº›</a:t>
            </a:fld>
            <a:endParaRPr lang="es-ES"/>
          </a:p>
        </p:txBody>
      </p:sp>
    </p:spTree>
    <p:extLst>
      <p:ext uri="{BB962C8B-B14F-4D97-AF65-F5344CB8AC3E}">
        <p14:creationId xmlns:p14="http://schemas.microsoft.com/office/powerpoint/2010/main" val="1231498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smtClean="0"/>
              <a:t>Clic para editar título</a:t>
            </a:r>
            <a:endParaRPr lang="es-ES"/>
          </a:p>
        </p:txBody>
      </p:sp>
      <p:sp>
        <p:nvSpPr>
          <p:cNvPr id="3" name="Marcador de fecha 3"/>
          <p:cNvSpPr>
            <a:spLocks noGrp="1"/>
          </p:cNvSpPr>
          <p:nvPr>
            <p:ph type="dt" sz="half" idx="10"/>
          </p:nvPr>
        </p:nvSpPr>
        <p:spPr/>
        <p:txBody>
          <a:bodyPr/>
          <a:lstStyle>
            <a:lvl1pPr>
              <a:defRPr/>
            </a:lvl1pPr>
          </a:lstStyle>
          <a:p>
            <a:pPr>
              <a:defRPr/>
            </a:pPr>
            <a:fld id="{F3926AA4-DD10-4FC5-8A94-E646850AF850}" type="datetimeFigureOut">
              <a:rPr lang="es-ES"/>
              <a:pPr>
                <a:defRPr/>
              </a:pPr>
              <a:t>15/05/2018</a:t>
            </a:fld>
            <a:endParaRPr lang="es-ES"/>
          </a:p>
        </p:txBody>
      </p:sp>
      <p:sp>
        <p:nvSpPr>
          <p:cNvPr id="4" name="Marcador de pie de página 4"/>
          <p:cNvSpPr>
            <a:spLocks noGrp="1"/>
          </p:cNvSpPr>
          <p:nvPr>
            <p:ph type="ftr" sz="quarter" idx="11"/>
          </p:nvPr>
        </p:nvSpPr>
        <p:spPr/>
        <p:txBody>
          <a:bodyPr/>
          <a:lstStyle>
            <a:lvl1pPr>
              <a:defRPr/>
            </a:lvl1pPr>
          </a:lstStyle>
          <a:p>
            <a:pPr>
              <a:defRPr/>
            </a:pPr>
            <a:endParaRPr lang="es-ES"/>
          </a:p>
        </p:txBody>
      </p:sp>
      <p:sp>
        <p:nvSpPr>
          <p:cNvPr id="5" name="Marcador de número de diapositiva 5"/>
          <p:cNvSpPr>
            <a:spLocks noGrp="1"/>
          </p:cNvSpPr>
          <p:nvPr>
            <p:ph type="sldNum" sz="quarter" idx="12"/>
          </p:nvPr>
        </p:nvSpPr>
        <p:spPr/>
        <p:txBody>
          <a:bodyPr/>
          <a:lstStyle>
            <a:lvl1pPr>
              <a:defRPr/>
            </a:lvl1pPr>
          </a:lstStyle>
          <a:p>
            <a:pPr>
              <a:defRPr/>
            </a:pPr>
            <a:fld id="{E14B6B5E-8001-4C90-988B-AB1A12490D8B}" type="slidenum">
              <a:rPr lang="es-ES"/>
              <a:pPr>
                <a:defRPr/>
              </a:pPr>
              <a:t>‹Nº›</a:t>
            </a:fld>
            <a:endParaRPr lang="es-ES"/>
          </a:p>
        </p:txBody>
      </p:sp>
    </p:spTree>
    <p:extLst>
      <p:ext uri="{BB962C8B-B14F-4D97-AF65-F5344CB8AC3E}">
        <p14:creationId xmlns:p14="http://schemas.microsoft.com/office/powerpoint/2010/main" val="143183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FC382519-0462-435A-AFCC-4DBB9F5B4069}" type="datetimeFigureOut">
              <a:rPr lang="es-ES"/>
              <a:pPr>
                <a:defRPr/>
              </a:pPr>
              <a:t>15/05/2018</a:t>
            </a:fld>
            <a:endParaRPr lang="es-ES"/>
          </a:p>
        </p:txBody>
      </p:sp>
      <p:sp>
        <p:nvSpPr>
          <p:cNvPr id="3" name="Marcador de pie de página 4"/>
          <p:cNvSpPr>
            <a:spLocks noGrp="1"/>
          </p:cNvSpPr>
          <p:nvPr>
            <p:ph type="ftr" sz="quarter" idx="11"/>
          </p:nvPr>
        </p:nvSpPr>
        <p:spPr/>
        <p:txBody>
          <a:bodyPr/>
          <a:lstStyle>
            <a:lvl1pPr>
              <a:defRPr/>
            </a:lvl1pPr>
          </a:lstStyle>
          <a:p>
            <a:pPr>
              <a:defRPr/>
            </a:pPr>
            <a:endParaRPr lang="es-ES"/>
          </a:p>
        </p:txBody>
      </p:sp>
      <p:sp>
        <p:nvSpPr>
          <p:cNvPr id="4" name="Marcador de número de diapositiva 5"/>
          <p:cNvSpPr>
            <a:spLocks noGrp="1"/>
          </p:cNvSpPr>
          <p:nvPr>
            <p:ph type="sldNum" sz="quarter" idx="12"/>
          </p:nvPr>
        </p:nvSpPr>
        <p:spPr/>
        <p:txBody>
          <a:bodyPr/>
          <a:lstStyle>
            <a:lvl1pPr>
              <a:defRPr/>
            </a:lvl1pPr>
          </a:lstStyle>
          <a:p>
            <a:pPr>
              <a:defRPr/>
            </a:pPr>
            <a:fld id="{AB05F8C4-4791-49DB-A909-9E5A9EC7CB7B}" type="slidenum">
              <a:rPr lang="es-ES"/>
              <a:pPr>
                <a:defRPr/>
              </a:pPr>
              <a:t>‹Nº›</a:t>
            </a:fld>
            <a:endParaRPr lang="es-ES"/>
          </a:p>
        </p:txBody>
      </p:sp>
    </p:spTree>
    <p:extLst>
      <p:ext uri="{BB962C8B-B14F-4D97-AF65-F5344CB8AC3E}">
        <p14:creationId xmlns:p14="http://schemas.microsoft.com/office/powerpoint/2010/main" val="314289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n-US"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0EDB2EF-923A-4640-836B-455DD1B68BEF}" type="datetimeFigureOut">
              <a:rPr lang="es-ES"/>
              <a:pPr>
                <a:defRPr/>
              </a:pPr>
              <a:t>15/05/2018</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0DBC3266-E967-4B66-9BF8-3D384DE0241A}" type="slidenum">
              <a:rPr lang="es-ES"/>
              <a:pPr>
                <a:defRPr/>
              </a:pPr>
              <a:t>‹Nº›</a:t>
            </a:fld>
            <a:endParaRPr lang="es-ES"/>
          </a:p>
        </p:txBody>
      </p:sp>
    </p:spTree>
    <p:extLst>
      <p:ext uri="{BB962C8B-B14F-4D97-AF65-F5344CB8AC3E}">
        <p14:creationId xmlns:p14="http://schemas.microsoft.com/office/powerpoint/2010/main" val="171312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n-US"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a:defRPr/>
            </a:pPr>
            <a:fld id="{1DAAADFC-30A6-464A-94EE-C78AED8D6985}" type="datetimeFigureOut">
              <a:rPr lang="es-ES"/>
              <a:pPr>
                <a:defRPr/>
              </a:pPr>
              <a:t>15/05/2018</a:t>
            </a:fld>
            <a:endParaRPr lang="es-ES"/>
          </a:p>
        </p:txBody>
      </p:sp>
      <p:sp>
        <p:nvSpPr>
          <p:cNvPr id="6" name="Marcador de pie de página 4"/>
          <p:cNvSpPr>
            <a:spLocks noGrp="1"/>
          </p:cNvSpPr>
          <p:nvPr>
            <p:ph type="ftr" sz="quarter" idx="11"/>
          </p:nvPr>
        </p:nvSpPr>
        <p:spPr/>
        <p:txBody>
          <a:bodyPr/>
          <a:lstStyle>
            <a:lvl1pPr>
              <a:defRPr/>
            </a:lvl1pPr>
          </a:lstStyle>
          <a:p>
            <a:pPr>
              <a:defRPr/>
            </a:pPr>
            <a:endParaRPr lang="es-ES"/>
          </a:p>
        </p:txBody>
      </p:sp>
      <p:sp>
        <p:nvSpPr>
          <p:cNvPr id="7" name="Marcador de número de diapositiva 5"/>
          <p:cNvSpPr>
            <a:spLocks noGrp="1"/>
          </p:cNvSpPr>
          <p:nvPr>
            <p:ph type="sldNum" sz="quarter" idx="12"/>
          </p:nvPr>
        </p:nvSpPr>
        <p:spPr/>
        <p:txBody>
          <a:bodyPr/>
          <a:lstStyle>
            <a:lvl1pPr>
              <a:defRPr/>
            </a:lvl1pPr>
          </a:lstStyle>
          <a:p>
            <a:pPr>
              <a:defRPr/>
            </a:pPr>
            <a:fld id="{C0E6D65F-0624-4B43-860D-A22F0BE57D64}" type="slidenum">
              <a:rPr lang="es-ES"/>
              <a:pPr>
                <a:defRPr/>
              </a:pPr>
              <a:t>‹Nº›</a:t>
            </a:fld>
            <a:endParaRPr lang="es-ES"/>
          </a:p>
        </p:txBody>
      </p:sp>
    </p:spTree>
    <p:extLst>
      <p:ext uri="{BB962C8B-B14F-4D97-AF65-F5344CB8AC3E}">
        <p14:creationId xmlns:p14="http://schemas.microsoft.com/office/powerpoint/2010/main" val="210473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 para editar título</a:t>
            </a:r>
            <a:endParaRPr lang="es-ES" smtClean="0"/>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s-ES" smtClean="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D089EB5-5C11-4B90-B7AB-1F1109BC2939}" type="datetimeFigureOut">
              <a:rPr lang="es-ES"/>
              <a:pPr>
                <a:defRPr/>
              </a:pPr>
              <a:t>15/05/2018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EE841E7D-49E9-4532-A208-7A23281CFDA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074" name="4 Rectángulo"/>
          <p:cNvSpPr>
            <a:spLocks noChangeArrowheads="1"/>
          </p:cNvSpPr>
          <p:nvPr/>
        </p:nvSpPr>
        <p:spPr bwMode="auto">
          <a:xfrm>
            <a:off x="101600" y="1995488"/>
            <a:ext cx="8964613"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90000"/>
              </a:lnSpc>
              <a:spcBef>
                <a:spcPct val="50000"/>
              </a:spcBef>
              <a:buFont typeface="Wingdings" panose="05000000000000000000" pitchFamily="2" charset="2"/>
              <a:buNone/>
            </a:pPr>
            <a:r>
              <a:rPr lang="es-MX" sz="4400">
                <a:solidFill>
                  <a:srgbClr val="275E42"/>
                </a:solidFill>
              </a:rPr>
              <a:t>Tribunal Electoral </a:t>
            </a:r>
          </a:p>
          <a:p>
            <a:pPr algn="ctr" eaLnBrk="1" hangingPunct="1">
              <a:lnSpc>
                <a:spcPct val="90000"/>
              </a:lnSpc>
              <a:spcBef>
                <a:spcPct val="50000"/>
              </a:spcBef>
              <a:buFont typeface="Wingdings" panose="05000000000000000000" pitchFamily="2" charset="2"/>
              <a:buNone/>
            </a:pPr>
            <a:r>
              <a:rPr lang="es-MX" sz="3600">
                <a:solidFill>
                  <a:srgbClr val="275E42"/>
                </a:solidFill>
              </a:rPr>
              <a:t>del Poder Judicial de la Federación</a:t>
            </a:r>
          </a:p>
          <a:p>
            <a:pPr algn="ctr" eaLnBrk="1" hangingPunct="1">
              <a:lnSpc>
                <a:spcPct val="90000"/>
              </a:lnSpc>
              <a:spcBef>
                <a:spcPct val="50000"/>
              </a:spcBef>
              <a:buFont typeface="Wingdings" panose="05000000000000000000" pitchFamily="2" charset="2"/>
              <a:buNone/>
            </a:pPr>
            <a:r>
              <a:rPr lang="es-MX" sz="3600">
                <a:solidFill>
                  <a:srgbClr val="275E42"/>
                </a:solidFill>
              </a:rPr>
              <a:t>TEPJF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930275"/>
            <a:ext cx="725646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redondeado 1"/>
          <p:cNvSpPr/>
          <p:nvPr/>
        </p:nvSpPr>
        <p:spPr>
          <a:xfrm>
            <a:off x="2854325" y="222250"/>
            <a:ext cx="3490913" cy="581025"/>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dirty="0">
                <a:solidFill>
                  <a:schemeClr val="tx1"/>
                </a:solidFill>
              </a:rPr>
              <a:t>Sala Superior del TEPJF</a:t>
            </a:r>
            <a:endParaRPr lang="es-MX"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23850" y="203200"/>
            <a:ext cx="77390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50000"/>
              </a:spcBef>
              <a:buFont typeface="Wingdings" panose="05000000000000000000" pitchFamily="2" charset="2"/>
              <a:buNone/>
            </a:pPr>
            <a:r>
              <a:rPr lang="es-MX" sz="2400"/>
              <a:t>Integración de la Sala Superior del TEPJF:</a:t>
            </a:r>
            <a:endParaRPr lang="es-ES" sz="2400"/>
          </a:p>
        </p:txBody>
      </p:sp>
      <p:pic>
        <p:nvPicPr>
          <p:cNvPr id="15363"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700" y="703263"/>
            <a:ext cx="7340600"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redondeado 2"/>
          <p:cNvSpPr/>
          <p:nvPr/>
        </p:nvSpPr>
        <p:spPr>
          <a:xfrm>
            <a:off x="703263" y="4851400"/>
            <a:ext cx="7681912" cy="1549400"/>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dirty="0"/>
          </a:p>
          <a:p>
            <a:pPr algn="ctr" eaLnBrk="1" fontAlgn="auto" hangingPunct="1">
              <a:spcBef>
                <a:spcPts val="0"/>
              </a:spcBef>
              <a:spcAft>
                <a:spcPts val="0"/>
              </a:spcAft>
              <a:defRPr/>
            </a:pPr>
            <a:endParaRPr lang="es-MX" sz="1400" dirty="0"/>
          </a:p>
          <a:p>
            <a:pPr algn="ctr" eaLnBrk="1" fontAlgn="auto" hangingPunct="1">
              <a:spcBef>
                <a:spcPts val="0"/>
              </a:spcBef>
              <a:spcAft>
                <a:spcPts val="0"/>
              </a:spcAft>
              <a:defRPr/>
            </a:pPr>
            <a:endParaRPr lang="es-MX" sz="1400" dirty="0"/>
          </a:p>
          <a:p>
            <a:pPr algn="just" eaLnBrk="1" fontAlgn="auto" hangingPunct="1">
              <a:spcBef>
                <a:spcPts val="0"/>
              </a:spcBef>
              <a:spcAft>
                <a:spcPts val="0"/>
              </a:spcAft>
              <a:defRPr/>
            </a:pPr>
            <a:endParaRPr lang="es-MX" dirty="0">
              <a:solidFill>
                <a:schemeClr val="tx1"/>
              </a:solidFill>
            </a:endParaRPr>
          </a:p>
          <a:p>
            <a:pPr algn="just" eaLnBrk="1" fontAlgn="auto" hangingPunct="1">
              <a:spcBef>
                <a:spcPts val="0"/>
              </a:spcBef>
              <a:spcAft>
                <a:spcPts val="0"/>
              </a:spcAft>
              <a:defRPr/>
            </a:pPr>
            <a:r>
              <a:rPr lang="es-MX" dirty="0">
                <a:solidFill>
                  <a:schemeClr val="tx1"/>
                </a:solidFill>
              </a:rPr>
              <a:t>Magistradas/Magistrados: Janine </a:t>
            </a:r>
            <a:r>
              <a:rPr lang="es-MX" dirty="0">
                <a:solidFill>
                  <a:schemeClr val="tx1"/>
                </a:solidFill>
              </a:rPr>
              <a:t>M. Otálora </a:t>
            </a:r>
            <a:r>
              <a:rPr lang="es-MX" dirty="0" err="1">
                <a:solidFill>
                  <a:schemeClr val="tx1"/>
                </a:solidFill>
              </a:rPr>
              <a:t>Malassis</a:t>
            </a:r>
            <a:r>
              <a:rPr lang="es-MX" dirty="0">
                <a:solidFill>
                  <a:schemeClr val="tx1"/>
                </a:solidFill>
              </a:rPr>
              <a:t> (Presidenta); </a:t>
            </a:r>
            <a:r>
              <a:rPr lang="es-MX" dirty="0">
                <a:solidFill>
                  <a:schemeClr val="tx1"/>
                </a:solidFill>
              </a:rPr>
              <a:t>José Luis Vargas Valdez; Mónica Aralí Soto Fregoso; Reyes Rodríguez Mondragón; </a:t>
            </a:r>
            <a:r>
              <a:rPr lang="es-MX" dirty="0" err="1">
                <a:solidFill>
                  <a:schemeClr val="tx1"/>
                </a:solidFill>
              </a:rPr>
              <a:t>Indalfer</a:t>
            </a:r>
            <a:r>
              <a:rPr lang="es-MX" dirty="0">
                <a:solidFill>
                  <a:schemeClr val="tx1"/>
                </a:solidFill>
              </a:rPr>
              <a:t> Infante Gonzales; Felipe Alfredo Fuentes Barrera; Felipe de la Mata </a:t>
            </a:r>
            <a:r>
              <a:rPr lang="es-MX" dirty="0" err="1">
                <a:solidFill>
                  <a:schemeClr val="tx1"/>
                </a:solidFill>
              </a:rPr>
              <a:t>Pizaña</a:t>
            </a:r>
            <a:endParaRPr lang="es-MX" dirty="0">
              <a:solidFill>
                <a:schemeClr val="tx1"/>
              </a:solidFill>
            </a:endParaRPr>
          </a:p>
          <a:p>
            <a:pPr algn="ctr" eaLnBrk="1" fontAlgn="auto" hangingPunct="1">
              <a:spcBef>
                <a:spcPts val="0"/>
              </a:spcBef>
              <a:spcAft>
                <a:spcPts val="0"/>
              </a:spcAft>
              <a:defRPr/>
            </a:pPr>
            <a:endParaRPr lang="es-MX" sz="1400" dirty="0"/>
          </a:p>
          <a:p>
            <a:pPr algn="ctr" eaLnBrk="1" fontAlgn="auto" hangingPunct="1">
              <a:spcBef>
                <a:spcPts val="0"/>
              </a:spcBef>
              <a:spcAft>
                <a:spcPts val="0"/>
              </a:spcAft>
              <a:defRPr/>
            </a:pPr>
            <a:endParaRPr lang="es-MX" dirty="0"/>
          </a:p>
          <a:p>
            <a:pPr algn="ctr" eaLnBrk="1" fontAlgn="auto" hangingPunct="1">
              <a:spcBef>
                <a:spcPts val="0"/>
              </a:spcBef>
              <a:spcAft>
                <a:spcPts val="0"/>
              </a:spcAft>
              <a:defRPr/>
            </a:pPr>
            <a:endParaRPr lang="es-MX" dirty="0"/>
          </a:p>
          <a:p>
            <a:pPr algn="ctr" eaLnBrk="1" fontAlgn="auto" hangingPunct="1">
              <a:spcBef>
                <a:spcPts val="0"/>
              </a:spcBef>
              <a:spcAft>
                <a:spcPts val="0"/>
              </a:spcAft>
              <a:defRPr/>
            </a:pPr>
            <a:endParaRPr lang="es-MX"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1"/>
          <p:cNvGraphicFramePr>
            <a:graphicFrameLocks noChangeAspect="1"/>
          </p:cNvGraphicFramePr>
          <p:nvPr/>
        </p:nvGraphicFramePr>
        <p:xfrm>
          <a:off x="755650" y="939800"/>
          <a:ext cx="7427913" cy="4346575"/>
        </p:xfrm>
        <a:graphic>
          <a:graphicData uri="http://schemas.openxmlformats.org/presentationml/2006/ole">
            <mc:AlternateContent xmlns:mc="http://schemas.openxmlformats.org/markup-compatibility/2006">
              <mc:Choice xmlns:v="urn:schemas-microsoft-com:vml" Requires="v">
                <p:oleObj spid="_x0000_s17414" name="Acrobat Document" r:id="rId3" imgW="24178680" imgH="16146000" progId="AcroExch.Document.7">
                  <p:embed/>
                </p:oleObj>
              </mc:Choice>
              <mc:Fallback>
                <p:oleObj name="Acrobat Document" r:id="rId3" imgW="24178680" imgH="16146000" progId="AcroExch.Document.7">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939800"/>
                        <a:ext cx="7427913"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MX">
              <a:solidFill>
                <a:srgbClr val="000000"/>
              </a:solidFill>
            </a:endParaRPr>
          </a:p>
        </p:txBody>
      </p:sp>
      <p:sp>
        <p:nvSpPr>
          <p:cNvPr id="17412" name="Rectangle 1"/>
          <p:cNvSpPr>
            <a:spLocks noChangeArrowheads="1"/>
          </p:cNvSpPr>
          <p:nvPr/>
        </p:nvSpPr>
        <p:spPr bwMode="auto">
          <a:xfrm>
            <a:off x="323850" y="374650"/>
            <a:ext cx="806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tabLst>
                <a:tab pos="180975" algn="l"/>
              </a:tabLst>
              <a:defRPr>
                <a:solidFill>
                  <a:schemeClr val="tx1"/>
                </a:solidFill>
                <a:latin typeface="Calibri" panose="020F0502020204030204" pitchFamily="34" charset="0"/>
              </a:defRPr>
            </a:lvl1pPr>
            <a:lvl2pPr marL="742950" indent="-285750">
              <a:tabLst>
                <a:tab pos="180975" algn="l"/>
              </a:tabLst>
              <a:defRPr>
                <a:solidFill>
                  <a:schemeClr val="tx1"/>
                </a:solidFill>
                <a:latin typeface="Calibri" panose="020F0502020204030204" pitchFamily="34" charset="0"/>
              </a:defRPr>
            </a:lvl2pPr>
            <a:lvl3pPr marL="1143000" indent="-228600">
              <a:tabLst>
                <a:tab pos="180975" algn="l"/>
              </a:tabLst>
              <a:defRPr>
                <a:solidFill>
                  <a:schemeClr val="tx1"/>
                </a:solidFill>
                <a:latin typeface="Calibri" panose="020F0502020204030204" pitchFamily="34" charset="0"/>
              </a:defRPr>
            </a:lvl3pPr>
            <a:lvl4pPr marL="1600200" indent="-228600">
              <a:tabLst>
                <a:tab pos="180975" algn="l"/>
              </a:tabLst>
              <a:defRPr>
                <a:solidFill>
                  <a:schemeClr val="tx1"/>
                </a:solidFill>
                <a:latin typeface="Calibri" panose="020F0502020204030204" pitchFamily="34" charset="0"/>
              </a:defRPr>
            </a:lvl4pPr>
            <a:lvl5pPr marL="2057400" indent="-228600">
              <a:tabLst>
                <a:tab pos="180975" algn="l"/>
              </a:tabLst>
              <a:defRPr>
                <a:solidFill>
                  <a:schemeClr val="tx1"/>
                </a:solidFill>
                <a:latin typeface="Calibri" panose="020F0502020204030204" pitchFamily="34" charset="0"/>
              </a:defRPr>
            </a:lvl5pPr>
            <a:lvl6pPr marL="2514600" indent="-228600" fontAlgn="base">
              <a:spcBef>
                <a:spcPct val="0"/>
              </a:spcBef>
              <a:spcAft>
                <a:spcPct val="0"/>
              </a:spcAft>
              <a:tabLst>
                <a:tab pos="180975" algn="l"/>
              </a:tabLst>
              <a:defRPr>
                <a:solidFill>
                  <a:schemeClr val="tx1"/>
                </a:solidFill>
                <a:latin typeface="Calibri" panose="020F0502020204030204" pitchFamily="34" charset="0"/>
              </a:defRPr>
            </a:lvl6pPr>
            <a:lvl7pPr marL="2971800" indent="-228600" fontAlgn="base">
              <a:spcBef>
                <a:spcPct val="0"/>
              </a:spcBef>
              <a:spcAft>
                <a:spcPct val="0"/>
              </a:spcAft>
              <a:tabLst>
                <a:tab pos="180975" algn="l"/>
              </a:tabLst>
              <a:defRPr>
                <a:solidFill>
                  <a:schemeClr val="tx1"/>
                </a:solidFill>
                <a:latin typeface="Calibri" panose="020F0502020204030204" pitchFamily="34" charset="0"/>
              </a:defRPr>
            </a:lvl7pPr>
            <a:lvl8pPr marL="3429000" indent="-228600" fontAlgn="base">
              <a:spcBef>
                <a:spcPct val="0"/>
              </a:spcBef>
              <a:spcAft>
                <a:spcPct val="0"/>
              </a:spcAft>
              <a:tabLst>
                <a:tab pos="180975" algn="l"/>
              </a:tabLst>
              <a:defRPr>
                <a:solidFill>
                  <a:schemeClr val="tx1"/>
                </a:solidFill>
                <a:latin typeface="Calibri" panose="020F0502020204030204" pitchFamily="34" charset="0"/>
              </a:defRPr>
            </a:lvl8pPr>
            <a:lvl9pPr marL="3886200" indent="-228600" fontAlgn="base">
              <a:spcBef>
                <a:spcPct val="0"/>
              </a:spcBef>
              <a:spcAft>
                <a:spcPct val="0"/>
              </a:spcAft>
              <a:tabLst>
                <a:tab pos="180975" algn="l"/>
              </a:tabLst>
              <a:defRPr>
                <a:solidFill>
                  <a:schemeClr val="tx1"/>
                </a:solidFill>
                <a:latin typeface="Calibri" panose="020F0502020204030204" pitchFamily="34" charset="0"/>
              </a:defRPr>
            </a:lvl9pPr>
          </a:lstStyle>
          <a:p>
            <a:pPr defTabSz="914400" eaLnBrk="1" hangingPunct="1"/>
            <a:r>
              <a:rPr lang="es-MX" sz="2400" b="1">
                <a:solidFill>
                  <a:srgbClr val="000000"/>
                </a:solidFill>
                <a:ea typeface="Times New Roman" panose="02020603050405020304" pitchFamily="18" charset="0"/>
                <a:cs typeface="Arial" panose="020B0604020202020204" pitchFamily="34" charset="0"/>
              </a:rPr>
              <a:t>Circunscripciones electorales plurinominales:</a:t>
            </a:r>
            <a:endParaRPr lang="es-MX" sz="2400">
              <a:solidFill>
                <a:srgbClr val="000000"/>
              </a:solidFill>
              <a:ea typeface="Times New Roman" panose="02020603050405020304" pitchFamily="18" charset="0"/>
              <a:cs typeface="Arial" panose="020B0604020202020204" pitchFamily="34" charset="0"/>
            </a:endParaRPr>
          </a:p>
        </p:txBody>
      </p:sp>
      <p:sp>
        <p:nvSpPr>
          <p:cNvPr id="2" name="Rectángulo redondeado 1"/>
          <p:cNvSpPr/>
          <p:nvPr/>
        </p:nvSpPr>
        <p:spPr>
          <a:xfrm>
            <a:off x="1851025" y="5608638"/>
            <a:ext cx="5184775" cy="714375"/>
          </a:xfrm>
          <a:prstGeom prst="roundRect">
            <a:avLst/>
          </a:prstGeom>
          <a:noFill/>
          <a:ln w="19050">
            <a:solidFill>
              <a:srgbClr val="275E42"/>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sz="1600" dirty="0">
              <a:solidFill>
                <a:prstClr val="black"/>
              </a:solidFill>
            </a:endParaRPr>
          </a:p>
          <a:p>
            <a:pPr algn="ctr" eaLnBrk="1" fontAlgn="auto" hangingPunct="1">
              <a:spcBef>
                <a:spcPts val="0"/>
              </a:spcBef>
              <a:spcAft>
                <a:spcPts val="0"/>
              </a:spcAft>
              <a:defRPr/>
            </a:pPr>
            <a:r>
              <a:rPr lang="es-MX" sz="1400" dirty="0">
                <a:solidFill>
                  <a:prstClr val="black"/>
                </a:solidFill>
              </a:rPr>
              <a:t>INE/CG329/2017</a:t>
            </a:r>
          </a:p>
          <a:p>
            <a:pPr algn="ctr" eaLnBrk="1" fontAlgn="auto" hangingPunct="1">
              <a:spcBef>
                <a:spcPts val="0"/>
              </a:spcBef>
              <a:spcAft>
                <a:spcPts val="0"/>
              </a:spcAft>
              <a:defRPr/>
            </a:pPr>
            <a:r>
              <a:rPr lang="es-MX" sz="1400" dirty="0">
                <a:solidFill>
                  <a:prstClr val="black"/>
                </a:solidFill>
              </a:rPr>
              <a:t>D.O.F. </a:t>
            </a:r>
            <a:r>
              <a:rPr lang="es-MX" sz="1400" dirty="0">
                <a:solidFill>
                  <a:prstClr val="white"/>
                </a:solidFill>
              </a:rPr>
              <a:t>.</a:t>
            </a:r>
            <a:r>
              <a:rPr lang="es-MX" sz="1400" dirty="0">
                <a:solidFill>
                  <a:prstClr val="black"/>
                </a:solidFill>
              </a:rPr>
              <a:t>04 09 2017</a:t>
            </a:r>
          </a:p>
          <a:p>
            <a:pPr algn="ctr" eaLnBrk="1" fontAlgn="auto" hangingPunct="1">
              <a:spcBef>
                <a:spcPts val="0"/>
              </a:spcBef>
              <a:spcAft>
                <a:spcPts val="0"/>
              </a:spcAft>
              <a:defRPr/>
            </a:pPr>
            <a:r>
              <a:rPr lang="es-MX" sz="1400" dirty="0">
                <a:solidFill>
                  <a:prstClr val="black"/>
                </a:solidFill>
              </a:rPr>
              <a:t>Fuente: http</a:t>
            </a:r>
            <a:r>
              <a:rPr lang="es-MX" sz="1400" dirty="0">
                <a:solidFill>
                  <a:prstClr val="black"/>
                </a:solidFill>
              </a:rPr>
              <a:t>://200.66.72.182/dof/2017/09/04/INELEC09044.htm</a:t>
            </a:r>
          </a:p>
          <a:p>
            <a:pPr algn="ctr" eaLnBrk="1" fontAlgn="auto" hangingPunct="1">
              <a:spcBef>
                <a:spcPts val="0"/>
              </a:spcBef>
              <a:spcAft>
                <a:spcPts val="0"/>
              </a:spcAft>
              <a:defRPr/>
            </a:pPr>
            <a:endParaRPr lang="es-MX" sz="1600" dirty="0">
              <a:solidFill>
                <a:prstClr val="black"/>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95450" y="1817688"/>
            <a:ext cx="5708650" cy="3067050"/>
          </a:xfrm>
        </p:spPr>
      </p:pic>
      <p:sp>
        <p:nvSpPr>
          <p:cNvPr id="5" name="Título 4"/>
          <p:cNvSpPr>
            <a:spLocks noGrp="1"/>
          </p:cNvSpPr>
          <p:nvPr>
            <p:ph type="title"/>
          </p:nvPr>
        </p:nvSpPr>
        <p:spPr>
          <a:xfrm>
            <a:off x="2643188" y="736600"/>
            <a:ext cx="4030662" cy="67945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Guadalajara del </a:t>
            </a:r>
            <a:r>
              <a:rPr lang="es-MX" sz="2000" dirty="0" smtClean="0">
                <a:solidFill>
                  <a:schemeClr val="tx1"/>
                </a:solidFill>
              </a:rPr>
              <a:t>TEPJF</a:t>
            </a:r>
            <a:endParaRPr lang="es-MX" sz="20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73263"/>
            <a:ext cx="5334000"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redondeado 9"/>
          <p:cNvSpPr/>
          <p:nvPr/>
        </p:nvSpPr>
        <p:spPr>
          <a:xfrm>
            <a:off x="635000" y="5062538"/>
            <a:ext cx="7716838" cy="863600"/>
          </a:xfrm>
          <a:prstGeom prst="roundRect">
            <a:avLst/>
          </a:prstGeom>
          <a:solidFill>
            <a:schemeClr val="bg1"/>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r>
              <a:rPr lang="es-MX" dirty="0">
                <a:solidFill>
                  <a:schemeClr val="tx1"/>
                </a:solidFill>
              </a:rPr>
              <a:t>Magistrada/Magistrados: Gabriela Eugenia </a:t>
            </a:r>
            <a:r>
              <a:rPr lang="es-MX" dirty="0">
                <a:solidFill>
                  <a:schemeClr val="tx1"/>
                </a:solidFill>
              </a:rPr>
              <a:t>D</a:t>
            </a:r>
            <a:r>
              <a:rPr lang="es-MX" dirty="0">
                <a:solidFill>
                  <a:schemeClr val="tx1"/>
                </a:solidFill>
              </a:rPr>
              <a:t>el Valle (Presidenta);</a:t>
            </a:r>
            <a:r>
              <a:rPr lang="es-MX" dirty="0">
                <a:solidFill>
                  <a:schemeClr val="tx1"/>
                </a:solidFill>
              </a:rPr>
              <a:t> </a:t>
            </a:r>
            <a:r>
              <a:rPr lang="es-MX" dirty="0">
                <a:solidFill>
                  <a:schemeClr val="tx1"/>
                </a:solidFill>
              </a:rPr>
              <a:t>Jorge </a:t>
            </a:r>
            <a:r>
              <a:rPr lang="es-MX" dirty="0">
                <a:solidFill>
                  <a:schemeClr val="tx1"/>
                </a:solidFill>
              </a:rPr>
              <a:t>Sánchez Morales;</a:t>
            </a:r>
            <a:r>
              <a:rPr lang="es-MX" dirty="0">
                <a:solidFill>
                  <a:schemeClr val="tx1"/>
                </a:solidFill>
              </a:rPr>
              <a:t> Eugenio Isidro Gerardo Partida Sánchez </a:t>
            </a:r>
            <a:r>
              <a:rPr lang="es-MX" dirty="0"/>
              <a:t>Sánchez</a:t>
            </a:r>
            <a:endParaRPr lang="es-MX" dirty="0"/>
          </a:p>
        </p:txBody>
      </p:sp>
      <p:sp>
        <p:nvSpPr>
          <p:cNvPr id="11" name="Título 4"/>
          <p:cNvSpPr>
            <a:spLocks noGrp="1"/>
          </p:cNvSpPr>
          <p:nvPr>
            <p:ph type="title"/>
          </p:nvPr>
        </p:nvSpPr>
        <p:spPr>
          <a:xfrm>
            <a:off x="2643188" y="736600"/>
            <a:ext cx="4030662" cy="67945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Guadalajara del </a:t>
            </a:r>
            <a:r>
              <a:rPr lang="es-MX" sz="2000" dirty="0" smtClean="0">
                <a:solidFill>
                  <a:schemeClr val="tx1"/>
                </a:solidFill>
              </a:rPr>
              <a:t>TEPJF</a:t>
            </a:r>
            <a:endParaRPr lang="es-MX" sz="20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09788" y="1873250"/>
            <a:ext cx="5324475" cy="3255963"/>
          </a:xfrm>
        </p:spPr>
      </p:pic>
      <p:sp>
        <p:nvSpPr>
          <p:cNvPr id="5" name="Título 4"/>
          <p:cNvSpPr>
            <a:spLocks noGrp="1"/>
          </p:cNvSpPr>
          <p:nvPr>
            <p:ph type="title"/>
          </p:nvPr>
        </p:nvSpPr>
        <p:spPr>
          <a:xfrm>
            <a:off x="2643188" y="601663"/>
            <a:ext cx="4030662" cy="68103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Monterrey del </a:t>
            </a:r>
            <a:r>
              <a:rPr lang="es-MX" sz="2000" dirty="0" smtClean="0">
                <a:solidFill>
                  <a:schemeClr val="tx1"/>
                </a:solidFill>
              </a:rPr>
              <a:t>TEPJF</a:t>
            </a:r>
            <a:endParaRPr lang="es-MX" sz="20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939925"/>
            <a:ext cx="53340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4"/>
          <p:cNvSpPr>
            <a:spLocks noGrp="1"/>
          </p:cNvSpPr>
          <p:nvPr>
            <p:ph type="title"/>
          </p:nvPr>
        </p:nvSpPr>
        <p:spPr>
          <a:xfrm>
            <a:off x="2643188" y="601663"/>
            <a:ext cx="4030662" cy="68103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Monterrey del </a:t>
            </a:r>
            <a:r>
              <a:rPr lang="es-MX" sz="2000" dirty="0" smtClean="0">
                <a:solidFill>
                  <a:schemeClr val="tx1"/>
                </a:solidFill>
              </a:rPr>
              <a:t>TEPJF</a:t>
            </a:r>
            <a:endParaRPr lang="es-MX" sz="2000" dirty="0">
              <a:solidFill>
                <a:schemeClr val="tx1"/>
              </a:solidFill>
            </a:endParaRPr>
          </a:p>
        </p:txBody>
      </p:sp>
      <p:sp>
        <p:nvSpPr>
          <p:cNvPr id="9" name="Rectángulo redondeado 8"/>
          <p:cNvSpPr/>
          <p:nvPr/>
        </p:nvSpPr>
        <p:spPr>
          <a:xfrm>
            <a:off x="222250" y="5073650"/>
            <a:ext cx="8464550" cy="863600"/>
          </a:xfrm>
          <a:prstGeom prst="roundRect">
            <a:avLst/>
          </a:prstGeom>
          <a:solidFill>
            <a:schemeClr val="bg1"/>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algn="just" eaLnBrk="1" fontAlgn="auto" hangingPunct="1">
              <a:spcBef>
                <a:spcPts val="0"/>
              </a:spcBef>
              <a:spcAft>
                <a:spcPts val="0"/>
              </a:spcAft>
              <a:defRPr/>
            </a:pPr>
            <a:r>
              <a:rPr lang="es-MX" dirty="0">
                <a:solidFill>
                  <a:schemeClr val="tx1"/>
                </a:solidFill>
              </a:rPr>
              <a:t>Magistrada/Magistrados: Claudia </a:t>
            </a:r>
            <a:r>
              <a:rPr lang="es-MX" dirty="0">
                <a:solidFill>
                  <a:schemeClr val="tx1"/>
                </a:solidFill>
              </a:rPr>
              <a:t>Valle </a:t>
            </a:r>
            <a:r>
              <a:rPr lang="es-MX" dirty="0" err="1">
                <a:solidFill>
                  <a:schemeClr val="tx1"/>
                </a:solidFill>
              </a:rPr>
              <a:t>Aguilasocho</a:t>
            </a:r>
            <a:r>
              <a:rPr lang="es-MX" dirty="0">
                <a:solidFill>
                  <a:schemeClr val="tx1"/>
                </a:solidFill>
              </a:rPr>
              <a:t> (Presidenta</a:t>
            </a:r>
            <a:r>
              <a:rPr lang="es-MX" dirty="0">
                <a:solidFill>
                  <a:schemeClr val="tx1"/>
                </a:solidFill>
              </a:rPr>
              <a:t>); </a:t>
            </a:r>
            <a:r>
              <a:rPr lang="es-MX" dirty="0" err="1">
                <a:solidFill>
                  <a:schemeClr val="tx1"/>
                </a:solidFill>
              </a:rPr>
              <a:t>Yairsinio</a:t>
            </a:r>
            <a:r>
              <a:rPr lang="es-MX" dirty="0">
                <a:solidFill>
                  <a:schemeClr val="tx1"/>
                </a:solidFill>
              </a:rPr>
              <a:t> David García Ortiz; Jorge Emilio Sánchez-Cordero </a:t>
            </a:r>
            <a:r>
              <a:rPr lang="es-MX" dirty="0" err="1">
                <a:solidFill>
                  <a:schemeClr val="tx1"/>
                </a:solidFill>
              </a:rPr>
              <a:t>Grossmann</a:t>
            </a:r>
            <a:r>
              <a:rPr lang="es-MX" dirty="0">
                <a:solidFill>
                  <a:schemeClr val="tx1"/>
                </a:solidFill>
              </a:rPr>
              <a:t> </a:t>
            </a:r>
            <a:r>
              <a:rPr lang="es-MX" dirty="0"/>
              <a:t>Sánchez</a:t>
            </a:r>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09763" y="2141538"/>
            <a:ext cx="5324475" cy="3167062"/>
          </a:xfrm>
        </p:spPr>
      </p:pic>
      <p:sp>
        <p:nvSpPr>
          <p:cNvPr id="5" name="Título 4"/>
          <p:cNvSpPr>
            <a:spLocks noGrp="1"/>
          </p:cNvSpPr>
          <p:nvPr>
            <p:ph type="title"/>
          </p:nvPr>
        </p:nvSpPr>
        <p:spPr>
          <a:xfrm>
            <a:off x="2643188" y="646113"/>
            <a:ext cx="4030662" cy="68103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Xalapa del </a:t>
            </a:r>
            <a:r>
              <a:rPr lang="es-MX" sz="2000" dirty="0" smtClean="0">
                <a:solidFill>
                  <a:schemeClr val="tx1"/>
                </a:solidFill>
              </a:rPr>
              <a:t>TEPJF</a:t>
            </a:r>
            <a:endParaRPr lang="es-MX" sz="20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2208213"/>
            <a:ext cx="6111875"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4"/>
          <p:cNvSpPr>
            <a:spLocks noGrp="1"/>
          </p:cNvSpPr>
          <p:nvPr>
            <p:ph type="title"/>
          </p:nvPr>
        </p:nvSpPr>
        <p:spPr>
          <a:xfrm>
            <a:off x="2643188" y="646113"/>
            <a:ext cx="4030662" cy="68103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Xalapa del </a:t>
            </a:r>
            <a:r>
              <a:rPr lang="es-MX" sz="2000" dirty="0" smtClean="0">
                <a:solidFill>
                  <a:schemeClr val="tx1"/>
                </a:solidFill>
              </a:rPr>
              <a:t>TEPJF</a:t>
            </a:r>
            <a:endParaRPr lang="es-MX" sz="2000" dirty="0">
              <a:solidFill>
                <a:schemeClr val="tx1"/>
              </a:solidFill>
            </a:endParaRPr>
          </a:p>
        </p:txBody>
      </p:sp>
      <p:sp>
        <p:nvSpPr>
          <p:cNvPr id="7" name="Rectángulo redondeado 6"/>
          <p:cNvSpPr/>
          <p:nvPr/>
        </p:nvSpPr>
        <p:spPr>
          <a:xfrm>
            <a:off x="379413" y="5397500"/>
            <a:ext cx="8296275" cy="958850"/>
          </a:xfrm>
          <a:prstGeom prst="roundRect">
            <a:avLst/>
          </a:prstGeom>
          <a:solidFill>
            <a:schemeClr val="bg1"/>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MX" dirty="0">
              <a:solidFill>
                <a:schemeClr val="tx1"/>
              </a:solidFill>
            </a:endParaRPr>
          </a:p>
          <a:p>
            <a:pPr eaLnBrk="1" fontAlgn="auto" hangingPunct="1">
              <a:spcBef>
                <a:spcPts val="0"/>
              </a:spcBef>
              <a:spcAft>
                <a:spcPts val="0"/>
              </a:spcAft>
              <a:defRPr/>
            </a:pPr>
            <a:r>
              <a:rPr lang="es-MX" dirty="0">
                <a:solidFill>
                  <a:schemeClr val="tx1"/>
                </a:solidFill>
              </a:rPr>
              <a:t>Magistrados: Adín Antonio De León Gálvez (Presidente); Juan Manuel Sánchez Macías; Enrique Figueroa Ávila </a:t>
            </a:r>
          </a:p>
          <a:p>
            <a:pPr algn="ctr" eaLnBrk="1" fontAlgn="auto" hangingPunct="1">
              <a:spcBef>
                <a:spcPts val="0"/>
              </a:spcBef>
              <a:spcAft>
                <a:spcPts val="0"/>
              </a:spcAft>
              <a:defRPr/>
            </a:pPr>
            <a:r>
              <a:rPr lang="es-MX" dirty="0"/>
              <a:t>Sánchez</a:t>
            </a:r>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17675" y="1784350"/>
            <a:ext cx="6065838" cy="3467100"/>
          </a:xfrm>
        </p:spPr>
      </p:pic>
      <p:sp>
        <p:nvSpPr>
          <p:cNvPr id="5" name="Título 4"/>
          <p:cNvSpPr>
            <a:spLocks noGrp="1"/>
          </p:cNvSpPr>
          <p:nvPr>
            <p:ph type="title"/>
          </p:nvPr>
        </p:nvSpPr>
        <p:spPr>
          <a:xfrm>
            <a:off x="2643188" y="646113"/>
            <a:ext cx="4030662" cy="68103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CDMX del </a:t>
            </a:r>
            <a:r>
              <a:rPr lang="es-MX" sz="2000" dirty="0" smtClean="0">
                <a:solidFill>
                  <a:schemeClr val="tx1"/>
                </a:solidFill>
              </a:rPr>
              <a:t>TEPJF</a:t>
            </a:r>
            <a:endParaRPr lang="es-MX" sz="20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827088" y="2060575"/>
            <a:ext cx="7632700" cy="2376488"/>
          </a:xfrm>
        </p:spPr>
        <p:txBody>
          <a:bodyPr rtlCol="0">
            <a:normAutofit/>
          </a:bodyPr>
          <a:lstStyle/>
          <a:p>
            <a:pPr algn="just" fontAlgn="auto">
              <a:spcAft>
                <a:spcPts val="0"/>
              </a:spcAft>
              <a:buFontTx/>
              <a:buNone/>
              <a:defRPr/>
            </a:pPr>
            <a:r>
              <a:rPr lang="es-MX" sz="2400" b="1" dirty="0" smtClean="0"/>
              <a:t>Objetivo:</a:t>
            </a:r>
            <a:r>
              <a:rPr lang="es-MX" sz="2400" dirty="0" smtClean="0"/>
              <a:t>	</a:t>
            </a:r>
          </a:p>
          <a:p>
            <a:pPr algn="just" fontAlgn="auto">
              <a:spcAft>
                <a:spcPts val="0"/>
              </a:spcAft>
              <a:buFontTx/>
              <a:buNone/>
              <a:defRPr/>
            </a:pPr>
            <a:endParaRPr lang="es-MX" sz="1200" dirty="0" smtClean="0"/>
          </a:p>
          <a:p>
            <a:pPr marL="0" indent="0" algn="just" fontAlgn="auto">
              <a:spcAft>
                <a:spcPts val="0"/>
              </a:spcAft>
              <a:buFontTx/>
              <a:buNone/>
              <a:defRPr/>
            </a:pPr>
            <a:r>
              <a:rPr lang="es-MX" sz="2400" dirty="0" smtClean="0"/>
              <a:t>Al finalizar la sesión, los participantes conocerán la organización y principales funciones de las diferentes áreas que conforman al Tribunal Electoral del Poder Judicial de la Federación [TEPJF].</a:t>
            </a:r>
            <a:endParaRPr lang="es-ES" sz="24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1817688"/>
            <a:ext cx="5586412"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redondeado 4"/>
          <p:cNvSpPr/>
          <p:nvPr/>
        </p:nvSpPr>
        <p:spPr>
          <a:xfrm>
            <a:off x="446088" y="5275263"/>
            <a:ext cx="8151812" cy="947737"/>
          </a:xfrm>
          <a:prstGeom prst="roundRect">
            <a:avLst/>
          </a:prstGeom>
          <a:solidFill>
            <a:schemeClr val="bg1"/>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MX" dirty="0">
              <a:solidFill>
                <a:schemeClr val="tx1"/>
              </a:solidFill>
            </a:endParaRPr>
          </a:p>
          <a:p>
            <a:pPr eaLnBrk="1" fontAlgn="auto" hangingPunct="1">
              <a:spcBef>
                <a:spcPts val="0"/>
              </a:spcBef>
              <a:spcAft>
                <a:spcPts val="0"/>
              </a:spcAft>
              <a:defRPr/>
            </a:pPr>
            <a:r>
              <a:rPr lang="es-MX" dirty="0">
                <a:solidFill>
                  <a:schemeClr val="tx1"/>
                </a:solidFill>
              </a:rPr>
              <a:t>Magistrada/Magistrados: Armando I. </a:t>
            </a:r>
            <a:r>
              <a:rPr lang="es-MX" dirty="0" err="1">
                <a:solidFill>
                  <a:schemeClr val="tx1"/>
                </a:solidFill>
              </a:rPr>
              <a:t>Maitret</a:t>
            </a:r>
            <a:r>
              <a:rPr lang="es-MX" dirty="0">
                <a:solidFill>
                  <a:schemeClr val="tx1"/>
                </a:solidFill>
              </a:rPr>
              <a:t> Hernández (Presidente); María G. Silva Rojas; Héctor Romero Bolaños   </a:t>
            </a:r>
          </a:p>
          <a:p>
            <a:pPr algn="ctr" eaLnBrk="1" fontAlgn="auto" hangingPunct="1">
              <a:spcBef>
                <a:spcPts val="0"/>
              </a:spcBef>
              <a:spcAft>
                <a:spcPts val="0"/>
              </a:spcAft>
              <a:defRPr/>
            </a:pPr>
            <a:r>
              <a:rPr lang="es-MX" dirty="0"/>
              <a:t>Sánchez</a:t>
            </a:r>
            <a:endParaRPr lang="es-MX" dirty="0"/>
          </a:p>
        </p:txBody>
      </p:sp>
      <p:sp>
        <p:nvSpPr>
          <p:cNvPr id="6" name="Título 4"/>
          <p:cNvSpPr>
            <a:spLocks noGrp="1"/>
          </p:cNvSpPr>
          <p:nvPr>
            <p:ph type="title"/>
          </p:nvPr>
        </p:nvSpPr>
        <p:spPr>
          <a:xfrm>
            <a:off x="2643188" y="646113"/>
            <a:ext cx="4030662" cy="68103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CDMX del </a:t>
            </a:r>
            <a:r>
              <a:rPr lang="es-MX" sz="2000" dirty="0" smtClean="0">
                <a:solidFill>
                  <a:schemeClr val="tx1"/>
                </a:solidFill>
              </a:rPr>
              <a:t>TEPJF</a:t>
            </a:r>
            <a:endParaRPr lang="es-MX" sz="20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1939925"/>
            <a:ext cx="5608637"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4"/>
          <p:cNvSpPr>
            <a:spLocks noGrp="1"/>
          </p:cNvSpPr>
          <p:nvPr>
            <p:ph type="title"/>
          </p:nvPr>
        </p:nvSpPr>
        <p:spPr>
          <a:xfrm>
            <a:off x="2643188" y="646113"/>
            <a:ext cx="4030662" cy="68103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Toluca del </a:t>
            </a:r>
            <a:r>
              <a:rPr lang="es-MX" sz="2000" dirty="0" smtClean="0">
                <a:solidFill>
                  <a:schemeClr val="tx1"/>
                </a:solidFill>
              </a:rPr>
              <a:t>TEPJF</a:t>
            </a:r>
            <a:endParaRPr lang="es-MX" sz="20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1908175"/>
            <a:ext cx="5384800" cy="324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redondeado 4"/>
          <p:cNvSpPr/>
          <p:nvPr/>
        </p:nvSpPr>
        <p:spPr>
          <a:xfrm>
            <a:off x="736600" y="5397500"/>
            <a:ext cx="7681913" cy="858838"/>
          </a:xfrm>
          <a:prstGeom prst="roundRect">
            <a:avLst/>
          </a:prstGeom>
          <a:solidFill>
            <a:schemeClr val="bg1"/>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MX" dirty="0">
              <a:solidFill>
                <a:schemeClr val="tx1"/>
              </a:solidFill>
            </a:endParaRPr>
          </a:p>
          <a:p>
            <a:pPr eaLnBrk="1" fontAlgn="auto" hangingPunct="1">
              <a:spcBef>
                <a:spcPts val="0"/>
              </a:spcBef>
              <a:spcAft>
                <a:spcPts val="0"/>
              </a:spcAft>
              <a:defRPr/>
            </a:pPr>
            <a:r>
              <a:rPr lang="es-MX" dirty="0">
                <a:solidFill>
                  <a:schemeClr val="tx1"/>
                </a:solidFill>
              </a:rPr>
              <a:t>Magistrada/Magistrados: Martha Concepción Martínez </a:t>
            </a:r>
            <a:r>
              <a:rPr lang="es-MX" dirty="0" err="1">
                <a:solidFill>
                  <a:schemeClr val="tx1"/>
                </a:solidFill>
              </a:rPr>
              <a:t>Guarneros</a:t>
            </a:r>
            <a:r>
              <a:rPr lang="es-MX" dirty="0">
                <a:solidFill>
                  <a:schemeClr val="tx1"/>
                </a:solidFill>
              </a:rPr>
              <a:t> (Presidenta); Alejandro David Avante Juárez; Juan Carlos Silva </a:t>
            </a:r>
            <a:r>
              <a:rPr lang="es-MX" dirty="0" err="1">
                <a:solidFill>
                  <a:schemeClr val="tx1"/>
                </a:solidFill>
              </a:rPr>
              <a:t>Adaya</a:t>
            </a:r>
            <a:r>
              <a:rPr lang="es-MX" dirty="0">
                <a:solidFill>
                  <a:schemeClr val="tx1"/>
                </a:solidFill>
              </a:rPr>
              <a:t> </a:t>
            </a:r>
          </a:p>
          <a:p>
            <a:pPr algn="ctr" eaLnBrk="1" fontAlgn="auto" hangingPunct="1">
              <a:spcBef>
                <a:spcPts val="0"/>
              </a:spcBef>
              <a:spcAft>
                <a:spcPts val="0"/>
              </a:spcAft>
              <a:defRPr/>
            </a:pPr>
            <a:r>
              <a:rPr lang="es-MX" dirty="0"/>
              <a:t>Sánchez</a:t>
            </a:r>
            <a:endParaRPr lang="es-MX" dirty="0"/>
          </a:p>
        </p:txBody>
      </p:sp>
      <p:sp>
        <p:nvSpPr>
          <p:cNvPr id="6" name="Título 4"/>
          <p:cNvSpPr>
            <a:spLocks noGrp="1"/>
          </p:cNvSpPr>
          <p:nvPr>
            <p:ph type="title"/>
          </p:nvPr>
        </p:nvSpPr>
        <p:spPr>
          <a:xfrm>
            <a:off x="2643188" y="646113"/>
            <a:ext cx="4030662" cy="68103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Toluca del </a:t>
            </a:r>
            <a:r>
              <a:rPr lang="es-MX" sz="2000" dirty="0" smtClean="0">
                <a:solidFill>
                  <a:schemeClr val="tx1"/>
                </a:solidFill>
              </a:rPr>
              <a:t>TEPJF</a:t>
            </a:r>
            <a:endParaRPr lang="es-MX" sz="20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17688" y="2219325"/>
            <a:ext cx="5430837" cy="3244850"/>
          </a:xfrm>
        </p:spPr>
      </p:pic>
      <p:sp>
        <p:nvSpPr>
          <p:cNvPr id="5" name="Título 4"/>
          <p:cNvSpPr>
            <a:spLocks noGrp="1"/>
          </p:cNvSpPr>
          <p:nvPr>
            <p:ph type="title"/>
          </p:nvPr>
        </p:nvSpPr>
        <p:spPr>
          <a:xfrm>
            <a:off x="2643188" y="646113"/>
            <a:ext cx="4030662" cy="681037"/>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Especializada del </a:t>
            </a:r>
            <a:r>
              <a:rPr lang="es-MX" sz="2000" dirty="0" smtClean="0">
                <a:solidFill>
                  <a:schemeClr val="tx1"/>
                </a:solidFill>
              </a:rPr>
              <a:t>TEPJF</a:t>
            </a:r>
            <a:endParaRPr lang="es-MX" sz="20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973263"/>
            <a:ext cx="5230813"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4"/>
          <p:cNvSpPr>
            <a:spLocks noGrp="1"/>
          </p:cNvSpPr>
          <p:nvPr>
            <p:ph type="title"/>
          </p:nvPr>
        </p:nvSpPr>
        <p:spPr>
          <a:xfrm>
            <a:off x="2598738" y="792163"/>
            <a:ext cx="4030662" cy="67945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ormAutofit/>
          </a:bodyPr>
          <a:lstStyle/>
          <a:p>
            <a:pPr fontAlgn="auto">
              <a:spcAft>
                <a:spcPts val="0"/>
              </a:spcAft>
              <a:defRPr/>
            </a:pPr>
            <a:r>
              <a:rPr lang="es-MX" sz="1800" dirty="0" smtClean="0">
                <a:solidFill>
                  <a:schemeClr val="tx1"/>
                </a:solidFill>
              </a:rPr>
              <a:t>Sala Regional Especializada del </a:t>
            </a:r>
            <a:r>
              <a:rPr lang="es-MX" sz="2000" dirty="0" smtClean="0">
                <a:solidFill>
                  <a:schemeClr val="tx1"/>
                </a:solidFill>
              </a:rPr>
              <a:t>TEPJF</a:t>
            </a:r>
            <a:endParaRPr lang="es-MX" sz="2000" dirty="0">
              <a:solidFill>
                <a:schemeClr val="tx1"/>
              </a:solidFill>
            </a:endParaRPr>
          </a:p>
        </p:txBody>
      </p:sp>
      <p:sp>
        <p:nvSpPr>
          <p:cNvPr id="6" name="Rectángulo redondeado 5"/>
          <p:cNvSpPr/>
          <p:nvPr/>
        </p:nvSpPr>
        <p:spPr>
          <a:xfrm>
            <a:off x="769938" y="5419725"/>
            <a:ext cx="7292975" cy="858838"/>
          </a:xfrm>
          <a:prstGeom prst="roundRect">
            <a:avLst/>
          </a:prstGeom>
          <a:solidFill>
            <a:schemeClr val="bg1"/>
          </a:solidFill>
          <a:ln>
            <a:solidFill>
              <a:srgbClr val="24533A"/>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MX" dirty="0">
              <a:solidFill>
                <a:schemeClr val="tx1"/>
              </a:solidFill>
            </a:endParaRPr>
          </a:p>
          <a:p>
            <a:pPr eaLnBrk="1" fontAlgn="auto" hangingPunct="1">
              <a:spcBef>
                <a:spcPts val="0"/>
              </a:spcBef>
              <a:spcAft>
                <a:spcPts val="0"/>
              </a:spcAft>
              <a:defRPr/>
            </a:pPr>
            <a:r>
              <a:rPr lang="es-MX" dirty="0">
                <a:solidFill>
                  <a:schemeClr val="tx1"/>
                </a:solidFill>
              </a:rPr>
              <a:t>Magistradas/Magistrado: Gabriela Villafuerte Coello (Presidenta); María del Carmen Carreón Castro; Carlos Hernández Toledo</a:t>
            </a:r>
          </a:p>
          <a:p>
            <a:pPr eaLnBrk="1" fontAlgn="auto" hangingPunct="1">
              <a:spcBef>
                <a:spcPts val="0"/>
              </a:spcBef>
              <a:spcAft>
                <a:spcPts val="0"/>
              </a:spcAft>
              <a:defRPr/>
            </a:pPr>
            <a:endParaRPr lang="es-MX"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95288" y="369888"/>
            <a:ext cx="74898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50000"/>
              </a:spcBef>
              <a:buFont typeface="Wingdings" panose="05000000000000000000" pitchFamily="2" charset="2"/>
              <a:buNone/>
            </a:pPr>
            <a:r>
              <a:rPr lang="es-MX" sz="2400" b="1"/>
              <a:t>Estructura de cada una de las 7 Ponencias de la Sala Superior:</a:t>
            </a:r>
            <a:endParaRPr lang="es-ES" sz="2400" b="1"/>
          </a:p>
        </p:txBody>
      </p:sp>
      <p:sp>
        <p:nvSpPr>
          <p:cNvPr id="7" name="6 Rectángulo redondeado"/>
          <p:cNvSpPr/>
          <p:nvPr/>
        </p:nvSpPr>
        <p:spPr bwMode="auto">
          <a:xfrm>
            <a:off x="3708400" y="1131888"/>
            <a:ext cx="1655763" cy="431800"/>
          </a:xfrm>
          <a:prstGeom prst="roundRect">
            <a:avLst/>
          </a:prstGeom>
          <a:solidFill>
            <a:schemeClr val="bg1">
              <a:lumMod val="95000"/>
            </a:schemeClr>
          </a:solidFill>
          <a:ln w="19050" algn="ctr">
            <a:solidFill>
              <a:srgbClr val="275E42"/>
            </a:solidFill>
            <a:round/>
            <a:headEnd/>
            <a:tailEnd/>
          </a:ln>
        </p:spPr>
        <p:txBody>
          <a:bodyPr anchor="ctr"/>
          <a:lstStyle/>
          <a:p>
            <a:pPr algn="ctr" defTabSz="914400" eaLnBrk="1" fontAlgn="auto" hangingPunct="1">
              <a:spcBef>
                <a:spcPts val="0"/>
              </a:spcBef>
              <a:spcAft>
                <a:spcPts val="0"/>
              </a:spcAft>
              <a:defRPr/>
            </a:pPr>
            <a:r>
              <a:rPr lang="es-MX" dirty="0">
                <a:latin typeface="+mn-lt"/>
              </a:rPr>
              <a:t>Magistrado</a:t>
            </a:r>
          </a:p>
        </p:txBody>
      </p:sp>
      <p:sp>
        <p:nvSpPr>
          <p:cNvPr id="30724" name="7 Rectángulo redondeado"/>
          <p:cNvSpPr>
            <a:spLocks noChangeArrowheads="1"/>
          </p:cNvSpPr>
          <p:nvPr/>
        </p:nvSpPr>
        <p:spPr bwMode="auto">
          <a:xfrm>
            <a:off x="6084888" y="1082675"/>
            <a:ext cx="1655762" cy="552450"/>
          </a:xfrm>
          <a:prstGeom prst="roundRect">
            <a:avLst>
              <a:gd name="adj" fmla="val 16667"/>
            </a:avLst>
          </a:prstGeom>
          <a:noFill/>
          <a:ln w="1905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s-MX"/>
              <a:t>Secretario Particular </a:t>
            </a:r>
          </a:p>
        </p:txBody>
      </p:sp>
      <p:sp>
        <p:nvSpPr>
          <p:cNvPr id="30725" name="8 Rectángulo redondeado"/>
          <p:cNvSpPr>
            <a:spLocks noChangeArrowheads="1"/>
          </p:cNvSpPr>
          <p:nvPr/>
        </p:nvSpPr>
        <p:spPr bwMode="auto">
          <a:xfrm>
            <a:off x="2195513" y="1852613"/>
            <a:ext cx="5113337" cy="647700"/>
          </a:xfrm>
          <a:prstGeom prst="roundRect">
            <a:avLst>
              <a:gd name="adj" fmla="val 16667"/>
            </a:avLst>
          </a:prstGeom>
          <a:noFill/>
          <a:ln w="1905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s-MX"/>
              <a:t>Secretario Instructor  o de Estudio y Cuenta que actúa como Coordinador </a:t>
            </a:r>
          </a:p>
        </p:txBody>
      </p:sp>
      <p:sp>
        <p:nvSpPr>
          <p:cNvPr id="30726" name="9 Rectángulo redondeado"/>
          <p:cNvSpPr>
            <a:spLocks noChangeArrowheads="1"/>
          </p:cNvSpPr>
          <p:nvPr/>
        </p:nvSpPr>
        <p:spPr bwMode="auto">
          <a:xfrm>
            <a:off x="1979613" y="2932113"/>
            <a:ext cx="2447925" cy="360362"/>
          </a:xfrm>
          <a:prstGeom prst="roundRect">
            <a:avLst>
              <a:gd name="adj" fmla="val 16667"/>
            </a:avLst>
          </a:prstGeom>
          <a:noFill/>
          <a:ln w="1905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s-MX"/>
              <a:t>Secretarios Instructores </a:t>
            </a:r>
          </a:p>
        </p:txBody>
      </p:sp>
      <p:sp>
        <p:nvSpPr>
          <p:cNvPr id="30727" name="10 Rectángulo redondeado"/>
          <p:cNvSpPr>
            <a:spLocks noChangeArrowheads="1"/>
          </p:cNvSpPr>
          <p:nvPr/>
        </p:nvSpPr>
        <p:spPr bwMode="auto">
          <a:xfrm>
            <a:off x="4572000" y="2932113"/>
            <a:ext cx="3744913" cy="360362"/>
          </a:xfrm>
          <a:prstGeom prst="roundRect">
            <a:avLst>
              <a:gd name="adj" fmla="val 16667"/>
            </a:avLst>
          </a:prstGeom>
          <a:noFill/>
          <a:ln w="1905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s-MX"/>
              <a:t>Secretarios de Estudio y Cuenta </a:t>
            </a:r>
          </a:p>
        </p:txBody>
      </p:sp>
      <p:sp>
        <p:nvSpPr>
          <p:cNvPr id="30728" name="11 Rectángulo redondeado"/>
          <p:cNvSpPr>
            <a:spLocks noChangeArrowheads="1"/>
          </p:cNvSpPr>
          <p:nvPr/>
        </p:nvSpPr>
        <p:spPr bwMode="auto">
          <a:xfrm>
            <a:off x="3132138" y="4013200"/>
            <a:ext cx="2879725" cy="358775"/>
          </a:xfrm>
          <a:prstGeom prst="roundRect">
            <a:avLst>
              <a:gd name="adj" fmla="val 16667"/>
            </a:avLst>
          </a:prstGeom>
          <a:noFill/>
          <a:ln w="1905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s-MX"/>
              <a:t>Secretarios auxiliares</a:t>
            </a:r>
          </a:p>
        </p:txBody>
      </p:sp>
      <p:sp>
        <p:nvSpPr>
          <p:cNvPr id="30729" name="12 Rectángulo redondeado"/>
          <p:cNvSpPr>
            <a:spLocks noChangeArrowheads="1"/>
          </p:cNvSpPr>
          <p:nvPr/>
        </p:nvSpPr>
        <p:spPr bwMode="auto">
          <a:xfrm>
            <a:off x="2268538" y="4732338"/>
            <a:ext cx="4824412" cy="360362"/>
          </a:xfrm>
          <a:prstGeom prst="roundRect">
            <a:avLst>
              <a:gd name="adj" fmla="val 16667"/>
            </a:avLst>
          </a:prstGeom>
          <a:noFill/>
          <a:ln w="1905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s-MX"/>
              <a:t>Personal administrativo y de apoyo </a:t>
            </a:r>
          </a:p>
        </p:txBody>
      </p:sp>
      <p:cxnSp>
        <p:nvCxnSpPr>
          <p:cNvPr id="30730" name="14 Conector recto de flecha"/>
          <p:cNvCxnSpPr>
            <a:cxnSpLocks noChangeShapeType="1"/>
          </p:cNvCxnSpPr>
          <p:nvPr/>
        </p:nvCxnSpPr>
        <p:spPr bwMode="auto">
          <a:xfrm rot="5400000">
            <a:off x="4356894" y="1707357"/>
            <a:ext cx="288925"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1" name="16 Conector angular"/>
          <p:cNvCxnSpPr>
            <a:cxnSpLocks noChangeShapeType="1"/>
            <a:stCxn id="30725" idx="2"/>
            <a:endCxn id="30726" idx="0"/>
          </p:cNvCxnSpPr>
          <p:nvPr/>
        </p:nvCxnSpPr>
        <p:spPr bwMode="auto">
          <a:xfrm rot="5400000">
            <a:off x="3761582" y="1942306"/>
            <a:ext cx="431800" cy="1547813"/>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2" name="19 Conector angular"/>
          <p:cNvCxnSpPr>
            <a:cxnSpLocks noChangeShapeType="1"/>
            <a:stCxn id="30725" idx="2"/>
            <a:endCxn id="30727" idx="0"/>
          </p:cNvCxnSpPr>
          <p:nvPr/>
        </p:nvCxnSpPr>
        <p:spPr bwMode="auto">
          <a:xfrm rot="16200000" flipH="1">
            <a:off x="5381626" y="1870075"/>
            <a:ext cx="431800" cy="1692275"/>
          </a:xfrm>
          <a:prstGeom prst="bentConnector3">
            <a:avLst>
              <a:gd name="adj1" fmla="val 50000"/>
            </a:avLst>
          </a:prstGeom>
          <a:noFill/>
          <a:ln w="9525" algn="ctr">
            <a:solidFill>
              <a:srgbClr val="275E42"/>
            </a:solidFill>
            <a:round/>
            <a:headEnd/>
            <a:tailEnd type="arrow" w="med" len="med"/>
          </a:ln>
          <a:extLst>
            <a:ext uri="{909E8E84-426E-40DD-AFC4-6F175D3DCCD1}">
              <a14:hiddenFill xmlns:a14="http://schemas.microsoft.com/office/drawing/2010/main">
                <a:noFill/>
              </a14:hiddenFill>
            </a:ext>
          </a:extLst>
        </p:spPr>
      </p:cxnSp>
      <p:cxnSp>
        <p:nvCxnSpPr>
          <p:cNvPr id="30733" name="23 Conector angular"/>
          <p:cNvCxnSpPr>
            <a:cxnSpLocks noChangeShapeType="1"/>
            <a:stCxn id="30726" idx="2"/>
            <a:endCxn id="30728" idx="0"/>
          </p:cNvCxnSpPr>
          <p:nvPr/>
        </p:nvCxnSpPr>
        <p:spPr bwMode="auto">
          <a:xfrm rot="16200000" flipH="1">
            <a:off x="3527425" y="2968625"/>
            <a:ext cx="720725" cy="1368425"/>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4" name="26 Conector angular"/>
          <p:cNvCxnSpPr>
            <a:cxnSpLocks noChangeShapeType="1"/>
            <a:stCxn id="30727" idx="2"/>
            <a:endCxn id="30728" idx="0"/>
          </p:cNvCxnSpPr>
          <p:nvPr/>
        </p:nvCxnSpPr>
        <p:spPr bwMode="auto">
          <a:xfrm rot="5400000">
            <a:off x="5147469" y="2717006"/>
            <a:ext cx="720725" cy="1871663"/>
          </a:xfrm>
          <a:prstGeom prst="bentConnector3">
            <a:avLst>
              <a:gd name="adj1" fmla="val 50000"/>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5" name="30 Conector angular"/>
          <p:cNvCxnSpPr>
            <a:cxnSpLocks noChangeShapeType="1"/>
            <a:stCxn id="7" idx="1"/>
            <a:endCxn id="30729" idx="1"/>
          </p:cNvCxnSpPr>
          <p:nvPr/>
        </p:nvCxnSpPr>
        <p:spPr bwMode="auto">
          <a:xfrm rot="10800000" flipV="1">
            <a:off x="2268538" y="1347788"/>
            <a:ext cx="1439862" cy="3563937"/>
          </a:xfrm>
          <a:prstGeom prst="bentConnector3">
            <a:avLst>
              <a:gd name="adj1" fmla="val 129065"/>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736" name="34 Conector recto de flecha"/>
          <p:cNvCxnSpPr>
            <a:cxnSpLocks noChangeShapeType="1"/>
          </p:cNvCxnSpPr>
          <p:nvPr/>
        </p:nvCxnSpPr>
        <p:spPr bwMode="auto">
          <a:xfrm>
            <a:off x="5364163" y="1347788"/>
            <a:ext cx="647700" cy="158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9750" y="376238"/>
            <a:ext cx="72009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50000"/>
              </a:spcBef>
              <a:buFont typeface="Wingdings" panose="05000000000000000000" pitchFamily="2" charset="2"/>
              <a:buNone/>
            </a:pPr>
            <a:r>
              <a:rPr lang="es-MX" sz="2400" b="1"/>
              <a:t>Organización interna de la Sala Superior:</a:t>
            </a:r>
            <a:endParaRPr lang="es-ES" sz="2400" b="1"/>
          </a:p>
        </p:txBody>
      </p:sp>
      <p:sp>
        <p:nvSpPr>
          <p:cNvPr id="68" name="67 Rectángulo redondeado"/>
          <p:cNvSpPr/>
          <p:nvPr/>
        </p:nvSpPr>
        <p:spPr bwMode="auto">
          <a:xfrm>
            <a:off x="3635375" y="754063"/>
            <a:ext cx="1657350" cy="431800"/>
          </a:xfrm>
          <a:prstGeom prst="roundRect">
            <a:avLst/>
          </a:prstGeom>
          <a:solidFill>
            <a:schemeClr val="bg1">
              <a:lumMod val="95000"/>
            </a:schemeClr>
          </a:solidFill>
          <a:ln w="19050" algn="ctr">
            <a:solidFill>
              <a:srgbClr val="275E42"/>
            </a:solidFill>
            <a:round/>
            <a:headEnd/>
            <a:tailEnd/>
          </a:ln>
        </p:spPr>
        <p:txBody>
          <a:bodyPr anchor="ctr"/>
          <a:lstStyle/>
          <a:p>
            <a:pPr algn="ctr" defTabSz="914400" eaLnBrk="1" fontAlgn="auto" hangingPunct="1">
              <a:spcBef>
                <a:spcPts val="0"/>
              </a:spcBef>
              <a:spcAft>
                <a:spcPts val="0"/>
              </a:spcAft>
              <a:defRPr/>
            </a:pPr>
            <a:r>
              <a:rPr lang="es-MX" dirty="0">
                <a:latin typeface="+mn-lt"/>
              </a:rPr>
              <a:t>Sala Superior</a:t>
            </a:r>
          </a:p>
        </p:txBody>
      </p:sp>
      <p:sp>
        <p:nvSpPr>
          <p:cNvPr id="31748" name="68 Rectángulo redondeado"/>
          <p:cNvSpPr>
            <a:spLocks noChangeArrowheads="1"/>
          </p:cNvSpPr>
          <p:nvPr/>
        </p:nvSpPr>
        <p:spPr bwMode="auto">
          <a:xfrm>
            <a:off x="6191250" y="2265363"/>
            <a:ext cx="2736850" cy="360362"/>
          </a:xfrm>
          <a:prstGeom prst="roundRect">
            <a:avLst>
              <a:gd name="adj" fmla="val 16667"/>
            </a:avLst>
          </a:prstGeom>
          <a:noFill/>
          <a:ln w="1905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MX"/>
              <a:t>Comisión de Admón.</a:t>
            </a:r>
          </a:p>
        </p:txBody>
      </p:sp>
      <p:sp>
        <p:nvSpPr>
          <p:cNvPr id="31749" name="72 Rectángulo redondeado"/>
          <p:cNvSpPr>
            <a:spLocks noChangeArrowheads="1"/>
          </p:cNvSpPr>
          <p:nvPr/>
        </p:nvSpPr>
        <p:spPr bwMode="auto">
          <a:xfrm>
            <a:off x="2735263" y="2265363"/>
            <a:ext cx="3240087" cy="360362"/>
          </a:xfrm>
          <a:prstGeom prst="roundRect">
            <a:avLst>
              <a:gd name="adj" fmla="val 16667"/>
            </a:avLst>
          </a:prstGeom>
          <a:noFill/>
          <a:ln w="1905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s-MX"/>
              <a:t>Secretaría Gral. de Acuerdos</a:t>
            </a:r>
          </a:p>
        </p:txBody>
      </p:sp>
      <p:cxnSp>
        <p:nvCxnSpPr>
          <p:cNvPr id="31750" name="75 Conector angular"/>
          <p:cNvCxnSpPr>
            <a:cxnSpLocks noChangeShapeType="1"/>
            <a:stCxn id="31772" idx="0"/>
            <a:endCxn id="31749" idx="0"/>
          </p:cNvCxnSpPr>
          <p:nvPr/>
        </p:nvCxnSpPr>
        <p:spPr bwMode="auto">
          <a:xfrm rot="5400000" flipH="1" flipV="1">
            <a:off x="2743200" y="1158876"/>
            <a:ext cx="504825" cy="2717800"/>
          </a:xfrm>
          <a:prstGeom prst="bentConnector3">
            <a:avLst>
              <a:gd name="adj1" fmla="val 145352"/>
            </a:avLst>
          </a:prstGeom>
          <a:noFill/>
          <a:ln w="19050" algn="ctr">
            <a:solidFill>
              <a:srgbClr val="275E42"/>
            </a:solidFill>
            <a:round/>
            <a:headEnd/>
            <a:tailEnd/>
          </a:ln>
        </p:spPr>
      </p:cxnSp>
      <p:sp>
        <p:nvSpPr>
          <p:cNvPr id="31751" name="87 Rectángulo redondeado"/>
          <p:cNvSpPr>
            <a:spLocks noChangeArrowheads="1"/>
          </p:cNvSpPr>
          <p:nvPr/>
        </p:nvSpPr>
        <p:spPr bwMode="auto">
          <a:xfrm>
            <a:off x="6983413" y="2790825"/>
            <a:ext cx="2016125" cy="2159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Presidencia</a:t>
            </a:r>
          </a:p>
        </p:txBody>
      </p:sp>
      <p:sp>
        <p:nvSpPr>
          <p:cNvPr id="31752" name="88 Rectángulo redondeado"/>
          <p:cNvSpPr>
            <a:spLocks noChangeArrowheads="1"/>
          </p:cNvSpPr>
          <p:nvPr/>
        </p:nvSpPr>
        <p:spPr bwMode="auto">
          <a:xfrm>
            <a:off x="7008813" y="4719638"/>
            <a:ext cx="2016125" cy="255587"/>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CCJE</a:t>
            </a:r>
          </a:p>
        </p:txBody>
      </p:sp>
      <p:sp>
        <p:nvSpPr>
          <p:cNvPr id="31753" name="89 Rectángulo redondeado"/>
          <p:cNvSpPr>
            <a:spLocks noChangeArrowheads="1"/>
          </p:cNvSpPr>
          <p:nvPr/>
        </p:nvSpPr>
        <p:spPr bwMode="auto">
          <a:xfrm>
            <a:off x="6983413" y="4451350"/>
            <a:ext cx="2016125" cy="2159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Contraloría Interna</a:t>
            </a:r>
          </a:p>
        </p:txBody>
      </p:sp>
      <p:sp>
        <p:nvSpPr>
          <p:cNvPr id="31754" name="90 Rectángulo redondeado"/>
          <p:cNvSpPr>
            <a:spLocks noChangeArrowheads="1"/>
          </p:cNvSpPr>
          <p:nvPr/>
        </p:nvSpPr>
        <p:spPr bwMode="auto">
          <a:xfrm>
            <a:off x="323850" y="5934075"/>
            <a:ext cx="2016125" cy="4318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Relaciones con Organismos Electorales</a:t>
            </a:r>
          </a:p>
        </p:txBody>
      </p:sp>
      <p:sp>
        <p:nvSpPr>
          <p:cNvPr id="31755" name="91 Rectángulo redondeado"/>
          <p:cNvSpPr>
            <a:spLocks noChangeArrowheads="1"/>
          </p:cNvSpPr>
          <p:nvPr/>
        </p:nvSpPr>
        <p:spPr bwMode="auto">
          <a:xfrm>
            <a:off x="323850" y="5311775"/>
            <a:ext cx="2016125" cy="576263"/>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Transparencia, Acceso a la Información y Protección de Datos personales</a:t>
            </a:r>
          </a:p>
        </p:txBody>
      </p:sp>
      <p:sp>
        <p:nvSpPr>
          <p:cNvPr id="31756" name="92 Rectángulo redondeado"/>
          <p:cNvSpPr>
            <a:spLocks noChangeArrowheads="1"/>
          </p:cNvSpPr>
          <p:nvPr/>
        </p:nvSpPr>
        <p:spPr bwMode="auto">
          <a:xfrm>
            <a:off x="323850" y="3584575"/>
            <a:ext cx="2016125" cy="288925"/>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Comunicación Social</a:t>
            </a:r>
          </a:p>
        </p:txBody>
      </p:sp>
      <p:sp>
        <p:nvSpPr>
          <p:cNvPr id="31757" name="93 Rectángulo redondeado"/>
          <p:cNvSpPr>
            <a:spLocks noChangeArrowheads="1"/>
          </p:cNvSpPr>
          <p:nvPr/>
        </p:nvSpPr>
        <p:spPr bwMode="auto">
          <a:xfrm>
            <a:off x="323850" y="6419850"/>
            <a:ext cx="2016125" cy="288925"/>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Asuntos Jurídicos</a:t>
            </a:r>
          </a:p>
        </p:txBody>
      </p:sp>
      <p:sp>
        <p:nvSpPr>
          <p:cNvPr id="31758" name="95 Rectángulo redondeado"/>
          <p:cNvSpPr>
            <a:spLocks noChangeArrowheads="1"/>
          </p:cNvSpPr>
          <p:nvPr/>
        </p:nvSpPr>
        <p:spPr bwMode="auto">
          <a:xfrm>
            <a:off x="3708400" y="1401763"/>
            <a:ext cx="1511300" cy="358775"/>
          </a:xfrm>
          <a:prstGeom prst="roundRect">
            <a:avLst>
              <a:gd name="adj" fmla="val 16667"/>
            </a:avLst>
          </a:prstGeom>
          <a:noFill/>
          <a:ln w="1905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defTabSz="914400" eaLnBrk="1" hangingPunct="1"/>
            <a:r>
              <a:rPr lang="es-MX"/>
              <a:t>Presidencia </a:t>
            </a:r>
          </a:p>
        </p:txBody>
      </p:sp>
      <p:sp>
        <p:nvSpPr>
          <p:cNvPr id="31759" name="110 Rectángulo redondeado"/>
          <p:cNvSpPr>
            <a:spLocks noChangeArrowheads="1"/>
          </p:cNvSpPr>
          <p:nvPr/>
        </p:nvSpPr>
        <p:spPr bwMode="auto">
          <a:xfrm>
            <a:off x="3563938" y="2841625"/>
            <a:ext cx="2808287" cy="4318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100"/>
              <a:t>Subsecretaría General de Acuerdos</a:t>
            </a:r>
          </a:p>
        </p:txBody>
      </p:sp>
      <p:sp>
        <p:nvSpPr>
          <p:cNvPr id="31760" name="111 Rectángulo redondeado"/>
          <p:cNvSpPr>
            <a:spLocks noChangeArrowheads="1"/>
          </p:cNvSpPr>
          <p:nvPr/>
        </p:nvSpPr>
        <p:spPr bwMode="auto">
          <a:xfrm>
            <a:off x="3565525" y="5002213"/>
            <a:ext cx="2806700" cy="288925"/>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Oficialía de Partes</a:t>
            </a:r>
          </a:p>
        </p:txBody>
      </p:sp>
      <p:sp>
        <p:nvSpPr>
          <p:cNvPr id="31761" name="112 Rectángulo redondeado"/>
          <p:cNvSpPr>
            <a:spLocks noChangeArrowheads="1"/>
          </p:cNvSpPr>
          <p:nvPr/>
        </p:nvSpPr>
        <p:spPr bwMode="auto">
          <a:xfrm>
            <a:off x="3600450" y="5362575"/>
            <a:ext cx="2771775" cy="2159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Archivo Jurisdiccional</a:t>
            </a:r>
          </a:p>
        </p:txBody>
      </p:sp>
      <p:cxnSp>
        <p:nvCxnSpPr>
          <p:cNvPr id="31762" name="166 Conector angular"/>
          <p:cNvCxnSpPr>
            <a:cxnSpLocks noChangeShapeType="1"/>
            <a:stCxn id="31759" idx="1"/>
            <a:endCxn id="31761" idx="1"/>
          </p:cNvCxnSpPr>
          <p:nvPr/>
        </p:nvCxnSpPr>
        <p:spPr bwMode="auto">
          <a:xfrm rot="10800000" flipH="1" flipV="1">
            <a:off x="3563938" y="3057525"/>
            <a:ext cx="36512" cy="2413000"/>
          </a:xfrm>
          <a:prstGeom prst="bentConnector3">
            <a:avLst>
              <a:gd name="adj1" fmla="val -621245"/>
            </a:avLst>
          </a:prstGeom>
          <a:noFill/>
          <a:ln w="19050" algn="ctr">
            <a:solidFill>
              <a:srgbClr val="275E42"/>
            </a:solidFill>
            <a:round/>
            <a:headEnd/>
            <a:tailEnd/>
          </a:ln>
        </p:spPr>
      </p:cxnSp>
      <p:cxnSp>
        <p:nvCxnSpPr>
          <p:cNvPr id="185" name="184 Conector recto"/>
          <p:cNvCxnSpPr/>
          <p:nvPr/>
        </p:nvCxnSpPr>
        <p:spPr bwMode="auto">
          <a:xfrm rot="5400000" flipH="1" flipV="1">
            <a:off x="4248150" y="1293813"/>
            <a:ext cx="215900"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31764" name="121 Conector angular"/>
          <p:cNvCxnSpPr>
            <a:cxnSpLocks noChangeShapeType="1"/>
            <a:stCxn id="31749" idx="0"/>
          </p:cNvCxnSpPr>
          <p:nvPr/>
        </p:nvCxnSpPr>
        <p:spPr bwMode="auto">
          <a:xfrm rot="5400000" flipH="1" flipV="1">
            <a:off x="5957094" y="664369"/>
            <a:ext cx="1587" cy="3203575"/>
          </a:xfrm>
          <a:prstGeom prst="bentConnector3">
            <a:avLst>
              <a:gd name="adj1" fmla="val 14395468"/>
            </a:avLst>
          </a:prstGeom>
          <a:noFill/>
          <a:ln w="19050" algn="ctr">
            <a:solidFill>
              <a:srgbClr val="275E42"/>
            </a:solidFill>
            <a:round/>
            <a:headEnd/>
            <a:tailEnd/>
          </a:ln>
        </p:spPr>
      </p:cxnSp>
      <p:cxnSp>
        <p:nvCxnSpPr>
          <p:cNvPr id="126" name="125 Conector recto"/>
          <p:cNvCxnSpPr/>
          <p:nvPr/>
        </p:nvCxnSpPr>
        <p:spPr bwMode="auto">
          <a:xfrm rot="5400000" flipH="1" flipV="1">
            <a:off x="4211637" y="1905001"/>
            <a:ext cx="288925" cy="0"/>
          </a:xfrm>
          <a:prstGeom prst="line">
            <a:avLst/>
          </a:prstGeom>
          <a:solidFill>
            <a:schemeClr val="accent1"/>
          </a:solidFill>
          <a:ln w="19050" cap="flat" cmpd="sng" algn="ctr">
            <a:solidFill>
              <a:schemeClr val="bg1">
                <a:lumMod val="50000"/>
              </a:schemeClr>
            </a:solidFill>
            <a:prstDash val="solid"/>
            <a:round/>
            <a:headEnd type="triangle" w="med" len="med"/>
            <a:tailEnd type="none" w="med" len="med"/>
          </a:ln>
          <a:effectLst/>
        </p:spPr>
      </p:cxnSp>
      <p:sp>
        <p:nvSpPr>
          <p:cNvPr id="31766" name="131 Rectángulo redondeado"/>
          <p:cNvSpPr>
            <a:spLocks noChangeArrowheads="1"/>
          </p:cNvSpPr>
          <p:nvPr/>
        </p:nvSpPr>
        <p:spPr bwMode="auto">
          <a:xfrm>
            <a:off x="6873875" y="3916363"/>
            <a:ext cx="2017713" cy="2159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400"/>
              <a:t>Órganos auxiliares:</a:t>
            </a:r>
          </a:p>
        </p:txBody>
      </p:sp>
      <p:sp>
        <p:nvSpPr>
          <p:cNvPr id="31767" name="37 Rectángulo redondeado"/>
          <p:cNvSpPr>
            <a:spLocks noChangeArrowheads="1"/>
          </p:cNvSpPr>
          <p:nvPr/>
        </p:nvSpPr>
        <p:spPr bwMode="auto">
          <a:xfrm>
            <a:off x="3563938" y="3346450"/>
            <a:ext cx="2808287" cy="287338"/>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100"/>
              <a:t>Secretariado técnico </a:t>
            </a:r>
          </a:p>
        </p:txBody>
      </p:sp>
      <p:sp>
        <p:nvSpPr>
          <p:cNvPr id="31768" name="38 Rectángulo redondeado"/>
          <p:cNvSpPr>
            <a:spLocks noChangeArrowheads="1"/>
          </p:cNvSpPr>
          <p:nvPr/>
        </p:nvSpPr>
        <p:spPr bwMode="auto">
          <a:xfrm>
            <a:off x="3563938" y="3706813"/>
            <a:ext cx="2808287" cy="503237"/>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100"/>
              <a:t>Dirección General de Estadística e Información Jurisdiccional</a:t>
            </a:r>
          </a:p>
        </p:txBody>
      </p:sp>
      <p:sp>
        <p:nvSpPr>
          <p:cNvPr id="31769" name="39 Rectángulo redondeado"/>
          <p:cNvSpPr>
            <a:spLocks noChangeArrowheads="1"/>
          </p:cNvSpPr>
          <p:nvPr/>
        </p:nvSpPr>
        <p:spPr bwMode="auto">
          <a:xfrm>
            <a:off x="3563938" y="4283075"/>
            <a:ext cx="2808287" cy="358775"/>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100"/>
              <a:t>Unidad de Vinculación con las Salas Regionales</a:t>
            </a:r>
          </a:p>
        </p:txBody>
      </p:sp>
      <p:sp>
        <p:nvSpPr>
          <p:cNvPr id="31770" name="40 Rectángulo redondeado"/>
          <p:cNvSpPr>
            <a:spLocks noChangeArrowheads="1"/>
          </p:cNvSpPr>
          <p:nvPr/>
        </p:nvSpPr>
        <p:spPr bwMode="auto">
          <a:xfrm>
            <a:off x="3563938" y="4714875"/>
            <a:ext cx="2808287" cy="2159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100"/>
              <a:t>Oficina de Actuaría</a:t>
            </a:r>
          </a:p>
        </p:txBody>
      </p:sp>
      <p:sp>
        <p:nvSpPr>
          <p:cNvPr id="31771" name="51 CuadroTexto"/>
          <p:cNvSpPr txBox="1">
            <a:spLocks noChangeArrowheads="1"/>
          </p:cNvSpPr>
          <p:nvPr/>
        </p:nvSpPr>
        <p:spPr bwMode="auto">
          <a:xfrm>
            <a:off x="346075" y="2774950"/>
            <a:ext cx="23050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Coordinaciones:</a:t>
            </a:r>
          </a:p>
        </p:txBody>
      </p:sp>
      <p:sp>
        <p:nvSpPr>
          <p:cNvPr id="31772" name="52 Rectángulo redondeado"/>
          <p:cNvSpPr>
            <a:spLocks noChangeArrowheads="1"/>
          </p:cNvSpPr>
          <p:nvPr/>
        </p:nvSpPr>
        <p:spPr bwMode="auto">
          <a:xfrm>
            <a:off x="179388" y="2770188"/>
            <a:ext cx="2916237" cy="3998912"/>
          </a:xfrm>
          <a:prstGeom prst="roundRect">
            <a:avLst>
              <a:gd name="adj" fmla="val 16667"/>
            </a:avLst>
          </a:prstGeom>
          <a:noFill/>
          <a:ln w="25400" algn="ctr">
            <a:solidFill>
              <a:srgbClr val="275E42"/>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s-MX" sz="1100"/>
          </a:p>
        </p:txBody>
      </p:sp>
      <p:sp>
        <p:nvSpPr>
          <p:cNvPr id="31773" name="92 Rectángulo redondeado"/>
          <p:cNvSpPr>
            <a:spLocks noChangeArrowheads="1"/>
          </p:cNvSpPr>
          <p:nvPr/>
        </p:nvSpPr>
        <p:spPr bwMode="auto">
          <a:xfrm>
            <a:off x="319088" y="3927475"/>
            <a:ext cx="2017712" cy="427038"/>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Jurisprudencia, Seguimiento y Consulta</a:t>
            </a:r>
          </a:p>
        </p:txBody>
      </p:sp>
      <p:sp>
        <p:nvSpPr>
          <p:cNvPr id="31774" name="92 Rectángulo redondeado"/>
          <p:cNvSpPr>
            <a:spLocks noChangeArrowheads="1"/>
          </p:cNvSpPr>
          <p:nvPr/>
        </p:nvSpPr>
        <p:spPr bwMode="auto">
          <a:xfrm>
            <a:off x="304800" y="3119438"/>
            <a:ext cx="2016125" cy="428625"/>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General de Asesores de la Presidencia</a:t>
            </a:r>
          </a:p>
        </p:txBody>
      </p:sp>
      <p:sp>
        <p:nvSpPr>
          <p:cNvPr id="31775" name="92 Rectángulo redondeado"/>
          <p:cNvSpPr>
            <a:spLocks noChangeArrowheads="1"/>
          </p:cNvSpPr>
          <p:nvPr/>
        </p:nvSpPr>
        <p:spPr bwMode="auto">
          <a:xfrm>
            <a:off x="322263" y="4410075"/>
            <a:ext cx="2352675" cy="427038"/>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Direcciones Generales:</a:t>
            </a:r>
          </a:p>
        </p:txBody>
      </p:sp>
      <p:sp>
        <p:nvSpPr>
          <p:cNvPr id="31776" name="91 Rectángulo redondeado"/>
          <p:cNvSpPr>
            <a:spLocks noChangeArrowheads="1"/>
          </p:cNvSpPr>
          <p:nvPr/>
        </p:nvSpPr>
        <p:spPr bwMode="auto">
          <a:xfrm>
            <a:off x="365125" y="4795838"/>
            <a:ext cx="2016125" cy="4699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De Igualdad de Derechos y Paridad</a:t>
            </a:r>
          </a:p>
        </p:txBody>
      </p:sp>
      <p:sp>
        <p:nvSpPr>
          <p:cNvPr id="31777" name="90 Rectángulo redondeado"/>
          <p:cNvSpPr>
            <a:spLocks noChangeArrowheads="1"/>
          </p:cNvSpPr>
          <p:nvPr/>
        </p:nvSpPr>
        <p:spPr bwMode="auto">
          <a:xfrm>
            <a:off x="6972300" y="5360988"/>
            <a:ext cx="2016125" cy="6223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 Defensoría Pública Electoral para Pueblos y Comunidades Indígenas</a:t>
            </a:r>
          </a:p>
        </p:txBody>
      </p:sp>
      <p:sp>
        <p:nvSpPr>
          <p:cNvPr id="8" name="Rectángulo redondeado 7"/>
          <p:cNvSpPr/>
          <p:nvPr/>
        </p:nvSpPr>
        <p:spPr>
          <a:xfrm>
            <a:off x="6556375" y="6053138"/>
            <a:ext cx="1184275" cy="366712"/>
          </a:xfrm>
          <a:prstGeom prst="roundRect">
            <a:avLst/>
          </a:prstGeom>
          <a:noFill/>
          <a:ln>
            <a:solidFill>
              <a:srgbClr val="275E42"/>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sz="1200" dirty="0">
                <a:solidFill>
                  <a:schemeClr val="tx1"/>
                </a:solidFill>
              </a:rPr>
              <a:t>*De reciente creación</a:t>
            </a:r>
            <a:endParaRPr lang="es-MX" sz="1200" dirty="0">
              <a:solidFill>
                <a:schemeClr val="tx1"/>
              </a:solidFill>
            </a:endParaRPr>
          </a:p>
        </p:txBody>
      </p:sp>
      <p:sp>
        <p:nvSpPr>
          <p:cNvPr id="31779" name="87 Rectángulo redondeado"/>
          <p:cNvSpPr>
            <a:spLocks noChangeArrowheads="1"/>
          </p:cNvSpPr>
          <p:nvPr/>
        </p:nvSpPr>
        <p:spPr bwMode="auto">
          <a:xfrm>
            <a:off x="6980238" y="3100388"/>
            <a:ext cx="2016125" cy="334962"/>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Sría. de la Comisión Admón.</a:t>
            </a:r>
          </a:p>
        </p:txBody>
      </p:sp>
      <p:sp>
        <p:nvSpPr>
          <p:cNvPr id="31780" name="87 Rectángulo redondeado"/>
          <p:cNvSpPr>
            <a:spLocks noChangeArrowheads="1"/>
          </p:cNvSpPr>
          <p:nvPr/>
        </p:nvSpPr>
        <p:spPr bwMode="auto">
          <a:xfrm>
            <a:off x="6986588" y="3530600"/>
            <a:ext cx="2016125" cy="29845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C. Técnica Admva.</a:t>
            </a:r>
          </a:p>
        </p:txBody>
      </p:sp>
      <p:sp>
        <p:nvSpPr>
          <p:cNvPr id="31781" name="89 Rectángulo redondeado"/>
          <p:cNvSpPr>
            <a:spLocks noChangeArrowheads="1"/>
          </p:cNvSpPr>
          <p:nvPr/>
        </p:nvSpPr>
        <p:spPr bwMode="auto">
          <a:xfrm>
            <a:off x="6980238" y="4179888"/>
            <a:ext cx="2016125" cy="2159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Visitaduría Judical</a:t>
            </a:r>
          </a:p>
        </p:txBody>
      </p:sp>
      <p:sp>
        <p:nvSpPr>
          <p:cNvPr id="31782" name="88 Rectángulo redondeado"/>
          <p:cNvSpPr>
            <a:spLocks noChangeArrowheads="1"/>
          </p:cNvSpPr>
          <p:nvPr/>
        </p:nvSpPr>
        <p:spPr bwMode="auto">
          <a:xfrm>
            <a:off x="6981825" y="5029200"/>
            <a:ext cx="2016125" cy="2540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r>
              <a:rPr lang="es-MX" sz="1200"/>
              <a:t>Delegaciones Admvas.</a:t>
            </a:r>
          </a:p>
        </p:txBody>
      </p:sp>
      <p:cxnSp>
        <p:nvCxnSpPr>
          <p:cNvPr id="31783" name="166 Conector angular"/>
          <p:cNvCxnSpPr>
            <a:cxnSpLocks noChangeShapeType="1"/>
          </p:cNvCxnSpPr>
          <p:nvPr/>
        </p:nvCxnSpPr>
        <p:spPr bwMode="auto">
          <a:xfrm rot="10800000" flipH="1" flipV="1">
            <a:off x="6908800" y="2947988"/>
            <a:ext cx="38100" cy="2411412"/>
          </a:xfrm>
          <a:prstGeom prst="bentConnector3">
            <a:avLst>
              <a:gd name="adj1" fmla="val -621245"/>
            </a:avLst>
          </a:prstGeom>
          <a:noFill/>
          <a:ln w="19050" algn="ctr">
            <a:solidFill>
              <a:srgbClr val="275E42"/>
            </a:solidFill>
            <a:round/>
            <a:headEnd/>
            <a:tailEnd/>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3794" name="3 Rectángulo redondeado"/>
          <p:cNvSpPr>
            <a:spLocks noChangeArrowheads="1"/>
          </p:cNvSpPr>
          <p:nvPr/>
        </p:nvSpPr>
        <p:spPr bwMode="auto">
          <a:xfrm>
            <a:off x="250825" y="266700"/>
            <a:ext cx="6718300" cy="469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50000"/>
              </a:spcBef>
            </a:pPr>
            <a:r>
              <a:rPr lang="es-MX" sz="2400" b="1"/>
              <a:t>Coordinaciones y Direcciones Generales</a:t>
            </a:r>
          </a:p>
        </p:txBody>
      </p:sp>
      <p:graphicFrame>
        <p:nvGraphicFramePr>
          <p:cNvPr id="12" name="11 Tabla"/>
          <p:cNvGraphicFramePr>
            <a:graphicFrameLocks noGrp="1"/>
          </p:cNvGraphicFramePr>
          <p:nvPr/>
        </p:nvGraphicFramePr>
        <p:xfrm>
          <a:off x="450850" y="800100"/>
          <a:ext cx="8135938" cy="3849688"/>
        </p:xfrm>
        <a:graphic>
          <a:graphicData uri="http://schemas.openxmlformats.org/drawingml/2006/table">
            <a:tbl>
              <a:tblPr firstRow="1" bandRow="1">
                <a:tableStyleId>{5940675A-B579-460E-94D1-54222C63F5DA}</a:tableStyleId>
              </a:tblPr>
              <a:tblGrid>
                <a:gridCol w="3363898">
                  <a:extLst>
                    <a:ext uri="{9D8B030D-6E8A-4147-A177-3AD203B41FA5}">
                      <a16:colId xmlns:a16="http://schemas.microsoft.com/office/drawing/2014/main" xmlns="" val="20000"/>
                    </a:ext>
                  </a:extLst>
                </a:gridCol>
                <a:gridCol w="4772040">
                  <a:extLst>
                    <a:ext uri="{9D8B030D-6E8A-4147-A177-3AD203B41FA5}">
                      <a16:colId xmlns:a16="http://schemas.microsoft.com/office/drawing/2014/main" xmlns="" val="20001"/>
                    </a:ext>
                  </a:extLst>
                </a:gridCol>
              </a:tblGrid>
              <a:tr h="453809">
                <a:tc>
                  <a:txBody>
                    <a:bodyPr/>
                    <a:lstStyle/>
                    <a:p>
                      <a:pPr algn="ctr"/>
                      <a:endParaRPr lang="es-MX" sz="1800" dirty="0">
                        <a:solidFill>
                          <a:schemeClr val="tx1"/>
                        </a:solidFill>
                      </a:endParaRPr>
                    </a:p>
                  </a:txBody>
                  <a:tcPr marL="91429" marR="91429" marT="45707" marB="45707">
                    <a:solidFill>
                      <a:schemeClr val="bg1">
                        <a:lumMod val="85000"/>
                      </a:schemeClr>
                    </a:solidFill>
                  </a:tcPr>
                </a:tc>
                <a:tc>
                  <a:txBody>
                    <a:bodyPr/>
                    <a:lstStyle/>
                    <a:p>
                      <a:pPr algn="ctr"/>
                      <a:r>
                        <a:rPr lang="es-MX" sz="1800" dirty="0" smtClean="0">
                          <a:solidFill>
                            <a:schemeClr val="tx1"/>
                          </a:solidFill>
                        </a:rPr>
                        <a:t>Principal función</a:t>
                      </a:r>
                      <a:endParaRPr lang="es-MX" sz="1800" dirty="0">
                        <a:solidFill>
                          <a:schemeClr val="tx1"/>
                        </a:solidFill>
                      </a:endParaRPr>
                    </a:p>
                  </a:txBody>
                  <a:tcPr marL="91429" marR="91429" marT="45707" marB="45707">
                    <a:solidFill>
                      <a:schemeClr val="bg1">
                        <a:lumMod val="85000"/>
                      </a:schemeClr>
                    </a:solidFill>
                  </a:tcPr>
                </a:tc>
                <a:extLst>
                  <a:ext uri="{0D108BD9-81ED-4DB2-BD59-A6C34878D82A}">
                    <a16:rowId xmlns:a16="http://schemas.microsoft.com/office/drawing/2014/main" xmlns="" val="10000"/>
                  </a:ext>
                </a:extLst>
              </a:tr>
              <a:tr h="1118982">
                <a:tc>
                  <a:txBody>
                    <a:bodyPr/>
                    <a:lstStyle/>
                    <a:p>
                      <a:r>
                        <a:rPr lang="es-MX" sz="1600" dirty="0" smtClean="0"/>
                        <a:t>D.G.</a:t>
                      </a:r>
                      <a:r>
                        <a:rPr lang="es-MX" sz="1600" baseline="0" dirty="0" smtClean="0"/>
                        <a:t> </a:t>
                      </a:r>
                      <a:r>
                        <a:rPr lang="es-MX" sz="1600" dirty="0" smtClean="0"/>
                        <a:t>Relaciones con Organismos Electorales (COROE)</a:t>
                      </a:r>
                      <a:endParaRPr lang="es-MX" sz="1600" dirty="0"/>
                    </a:p>
                  </a:txBody>
                  <a:tcPr marL="91429" marR="91429" marT="45707" marB="45707"/>
                </a:tc>
                <a:tc>
                  <a:txBody>
                    <a:bodyPr/>
                    <a:lstStyle/>
                    <a:p>
                      <a:r>
                        <a:rPr lang="es-MX" sz="1600" dirty="0" smtClean="0"/>
                        <a:t>Relacionar</a:t>
                      </a:r>
                      <a:r>
                        <a:rPr lang="es-MX" sz="1600" baseline="0" dirty="0" smtClean="0"/>
                        <a:t> con organismos electorales nacionales o extranjeros</a:t>
                      </a:r>
                      <a:endParaRPr lang="es-MX" sz="1600" dirty="0"/>
                    </a:p>
                  </a:txBody>
                  <a:tcPr marL="91429" marR="91429" marT="45707" marB="45707"/>
                </a:tc>
                <a:extLst>
                  <a:ext uri="{0D108BD9-81ED-4DB2-BD59-A6C34878D82A}">
                    <a16:rowId xmlns:a16="http://schemas.microsoft.com/office/drawing/2014/main" xmlns="" val="10001"/>
                  </a:ext>
                </a:extLst>
              </a:tr>
              <a:tr h="111898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MX" sz="1600" dirty="0" smtClean="0"/>
                        <a:t>D.G. Transparencia, Acceso a la Información y Protección de Datos personales</a:t>
                      </a:r>
                    </a:p>
                    <a:p>
                      <a:endParaRPr lang="es-MX" sz="1600" dirty="0"/>
                    </a:p>
                  </a:txBody>
                  <a:tcPr marL="91429" marR="91429" marT="45707" marB="45707"/>
                </a:tc>
                <a:tc>
                  <a:txBody>
                    <a:bodyPr/>
                    <a:lstStyle/>
                    <a:p>
                      <a:r>
                        <a:rPr lang="es-MX" sz="1600" dirty="0" smtClean="0"/>
                        <a:t>Dar respuesta a las solicitudes de acceso</a:t>
                      </a:r>
                      <a:r>
                        <a:rPr lang="es-MX" sz="1600" baseline="0" dirty="0" smtClean="0"/>
                        <a:t> a la información, conservar (e incrementa) el acervo del centro de documentación y el archivo histórico.</a:t>
                      </a:r>
                      <a:endParaRPr lang="es-MX" sz="1600" dirty="0"/>
                    </a:p>
                  </a:txBody>
                  <a:tcPr marL="91429" marR="91429" marT="45707" marB="45707"/>
                </a:tc>
                <a:extLst>
                  <a:ext uri="{0D108BD9-81ED-4DB2-BD59-A6C34878D82A}">
                    <a16:rowId xmlns:a16="http://schemas.microsoft.com/office/drawing/2014/main" xmlns="" val="10002"/>
                  </a:ext>
                </a:extLst>
              </a:tr>
              <a:tr h="578958">
                <a:tc>
                  <a:txBody>
                    <a:bodyPr/>
                    <a:lstStyle/>
                    <a:p>
                      <a:r>
                        <a:rPr lang="es-MX" sz="1600" dirty="0" smtClean="0"/>
                        <a:t>C. Comunicación social </a:t>
                      </a:r>
                      <a:endParaRPr lang="es-MX" sz="1600" dirty="0"/>
                    </a:p>
                  </a:txBody>
                  <a:tcPr marL="91429" marR="91429" marT="45707" marB="45707"/>
                </a:tc>
                <a:tc>
                  <a:txBody>
                    <a:bodyPr/>
                    <a:lstStyle/>
                    <a:p>
                      <a:r>
                        <a:rPr lang="es-MX" sz="1600" dirty="0" smtClean="0"/>
                        <a:t>Llevar la relación con los medios</a:t>
                      </a:r>
                      <a:r>
                        <a:rPr lang="es-MX" sz="1600" baseline="0" dirty="0" smtClean="0"/>
                        <a:t> de comunicación.</a:t>
                      </a:r>
                    </a:p>
                    <a:p>
                      <a:r>
                        <a:rPr lang="es-MX" sz="1600" baseline="0" dirty="0" smtClean="0"/>
                        <a:t>Encargado de la Comunicación Interna</a:t>
                      </a:r>
                      <a:endParaRPr lang="es-MX" sz="1600" dirty="0"/>
                    </a:p>
                  </a:txBody>
                  <a:tcPr marL="91429" marR="91429" marT="45707" marB="45707"/>
                </a:tc>
                <a:extLst>
                  <a:ext uri="{0D108BD9-81ED-4DB2-BD59-A6C34878D82A}">
                    <a16:rowId xmlns:a16="http://schemas.microsoft.com/office/drawing/2014/main" xmlns="" val="10003"/>
                  </a:ext>
                </a:extLst>
              </a:tr>
              <a:tr h="578958">
                <a:tc>
                  <a:txBody>
                    <a:bodyPr/>
                    <a:lstStyle/>
                    <a:p>
                      <a:r>
                        <a:rPr lang="es-MX" sz="1600" dirty="0" smtClean="0"/>
                        <a:t>D.G. Asuntos jurídicos</a:t>
                      </a:r>
                      <a:endParaRPr lang="es-MX" sz="1600" dirty="0"/>
                    </a:p>
                  </a:txBody>
                  <a:tcPr marL="91429" marR="91429" marT="45707" marB="45707"/>
                </a:tc>
                <a:tc>
                  <a:txBody>
                    <a:bodyPr/>
                    <a:lstStyle/>
                    <a:p>
                      <a:r>
                        <a:rPr lang="es-MX" sz="1600" dirty="0" smtClean="0"/>
                        <a:t>Asesorar y revisar asuntos</a:t>
                      </a:r>
                      <a:r>
                        <a:rPr lang="es-MX" sz="1600" baseline="0" dirty="0" smtClean="0"/>
                        <a:t> de contenido legal relacionados con el TEPJF</a:t>
                      </a:r>
                      <a:endParaRPr lang="es-MX" sz="1600" dirty="0"/>
                    </a:p>
                  </a:txBody>
                  <a:tcPr marL="91429" marR="91429" marT="45707" marB="45707"/>
                </a:tc>
                <a:extLst>
                  <a:ext uri="{0D108BD9-81ED-4DB2-BD59-A6C34878D82A}">
                    <a16:rowId xmlns:a16="http://schemas.microsoft.com/office/drawing/2014/main" xmlns="" val="10004"/>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818" name="3 Rectángulo redondeado"/>
          <p:cNvSpPr>
            <a:spLocks noChangeArrowheads="1"/>
          </p:cNvSpPr>
          <p:nvPr/>
        </p:nvSpPr>
        <p:spPr bwMode="auto">
          <a:xfrm>
            <a:off x="250825" y="417513"/>
            <a:ext cx="7993063" cy="469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50000"/>
              </a:spcBef>
            </a:pPr>
            <a:r>
              <a:rPr lang="es-MX" sz="2400" b="1"/>
              <a:t>Secretaría General de Acuerdos:</a:t>
            </a:r>
          </a:p>
        </p:txBody>
      </p:sp>
      <p:graphicFrame>
        <p:nvGraphicFramePr>
          <p:cNvPr id="5" name="4 Tabla"/>
          <p:cNvGraphicFramePr>
            <a:graphicFrameLocks noGrp="1"/>
          </p:cNvGraphicFramePr>
          <p:nvPr/>
        </p:nvGraphicFramePr>
        <p:xfrm>
          <a:off x="250825" y="2125663"/>
          <a:ext cx="8569325" cy="2862262"/>
        </p:xfrm>
        <a:graphic>
          <a:graphicData uri="http://schemas.openxmlformats.org/drawingml/2006/table">
            <a:tbl>
              <a:tblPr firstRow="1" bandRow="1">
                <a:tableStyleId>{5940675A-B579-460E-94D1-54222C63F5DA}</a:tableStyleId>
              </a:tblPr>
              <a:tblGrid>
                <a:gridCol w="2592401">
                  <a:extLst>
                    <a:ext uri="{9D8B030D-6E8A-4147-A177-3AD203B41FA5}">
                      <a16:colId xmlns:a16="http://schemas.microsoft.com/office/drawing/2014/main" xmlns="" val="20000"/>
                    </a:ext>
                  </a:extLst>
                </a:gridCol>
                <a:gridCol w="5976924">
                  <a:extLst>
                    <a:ext uri="{9D8B030D-6E8A-4147-A177-3AD203B41FA5}">
                      <a16:colId xmlns:a16="http://schemas.microsoft.com/office/drawing/2014/main" xmlns="" val="20001"/>
                    </a:ext>
                  </a:extLst>
                </a:gridCol>
              </a:tblGrid>
              <a:tr h="486121">
                <a:tc>
                  <a:txBody>
                    <a:bodyPr/>
                    <a:lstStyle/>
                    <a:p>
                      <a:pPr algn="ctr"/>
                      <a:r>
                        <a:rPr lang="es-MX" sz="1800" dirty="0" smtClean="0"/>
                        <a:t>Área</a:t>
                      </a:r>
                      <a:endParaRPr lang="es-MX" sz="1800" dirty="0"/>
                    </a:p>
                  </a:txBody>
                  <a:tcPr marL="91444" marR="91444" marT="45726" marB="45726">
                    <a:solidFill>
                      <a:schemeClr val="bg1">
                        <a:lumMod val="85000"/>
                      </a:schemeClr>
                    </a:solidFill>
                  </a:tcPr>
                </a:tc>
                <a:tc>
                  <a:txBody>
                    <a:bodyPr/>
                    <a:lstStyle/>
                    <a:p>
                      <a:pPr algn="ctr"/>
                      <a:r>
                        <a:rPr lang="es-MX" sz="1800" dirty="0" smtClean="0"/>
                        <a:t>Principal función</a:t>
                      </a:r>
                      <a:endParaRPr lang="es-MX" sz="1800" dirty="0"/>
                    </a:p>
                  </a:txBody>
                  <a:tcPr marL="91444" marR="91444" marT="45726" marB="45726">
                    <a:solidFill>
                      <a:schemeClr val="bg1">
                        <a:lumMod val="85000"/>
                      </a:schemeClr>
                    </a:solidFill>
                  </a:tcPr>
                </a:tc>
                <a:extLst>
                  <a:ext uri="{0D108BD9-81ED-4DB2-BD59-A6C34878D82A}">
                    <a16:rowId xmlns:a16="http://schemas.microsoft.com/office/drawing/2014/main" xmlns="" val="10000"/>
                  </a:ext>
                </a:extLst>
              </a:tr>
              <a:tr h="823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Coordinación de Jurisprudencia y Estadística Judicial</a:t>
                      </a:r>
                    </a:p>
                  </a:txBody>
                  <a:tcPr marL="91444" marR="91444" marT="45726" marB="45726"/>
                </a:tc>
                <a:tc>
                  <a:txBody>
                    <a:bodyPr/>
                    <a:lstStyle/>
                    <a:p>
                      <a:pPr algn="just"/>
                      <a:r>
                        <a:rPr lang="es-MX" sz="1600" dirty="0" smtClean="0"/>
                        <a:t>Sistematizar y publicar la</a:t>
                      </a:r>
                      <a:r>
                        <a:rPr lang="es-MX" sz="1600" baseline="0" dirty="0" smtClean="0"/>
                        <a:t> jurisprudencia y tesis emitidas por el TEPJF</a:t>
                      </a:r>
                      <a:endParaRPr lang="es-MX" sz="1600" dirty="0"/>
                    </a:p>
                  </a:txBody>
                  <a:tcPr marL="91444" marR="91444" marT="45726" marB="45726"/>
                </a:tc>
                <a:extLst>
                  <a:ext uri="{0D108BD9-81ED-4DB2-BD59-A6C34878D82A}">
                    <a16:rowId xmlns:a16="http://schemas.microsoft.com/office/drawing/2014/main" xmlns="" val="10001"/>
                  </a:ext>
                </a:extLst>
              </a:tr>
              <a:tr h="4861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Secretariado técnico </a:t>
                      </a:r>
                    </a:p>
                  </a:txBody>
                  <a:tcPr marL="91444" marR="91444" marT="45726" marB="45726"/>
                </a:tc>
                <a:tc>
                  <a:txBody>
                    <a:bodyPr/>
                    <a:lstStyle/>
                    <a:p>
                      <a:pPr algn="just"/>
                      <a:r>
                        <a:rPr lang="es-MX" sz="1600" dirty="0" smtClean="0"/>
                        <a:t>Elaborar</a:t>
                      </a:r>
                      <a:r>
                        <a:rPr lang="es-MX" sz="1600" baseline="0" dirty="0" smtClean="0"/>
                        <a:t> los proyectos de las actas de las sesiones de la Sala Superior</a:t>
                      </a:r>
                      <a:endParaRPr lang="es-MX" sz="1600" dirty="0"/>
                    </a:p>
                  </a:txBody>
                  <a:tcPr marL="91444" marR="91444" marT="45726" marB="45726"/>
                </a:tc>
                <a:extLst>
                  <a:ext uri="{0D108BD9-81ED-4DB2-BD59-A6C34878D82A}">
                    <a16:rowId xmlns:a16="http://schemas.microsoft.com/office/drawing/2014/main" xmlns="" val="10002"/>
                  </a:ext>
                </a:extLst>
              </a:tr>
              <a:tr h="1066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Dirección General de Estadística e Información Jurisdiccional</a:t>
                      </a:r>
                    </a:p>
                    <a:p>
                      <a:pPr marL="0" marR="0" indent="0" algn="l" defTabSz="914400" rtl="0" eaLnBrk="1" fontAlgn="auto" latinLnBrk="0" hangingPunct="1">
                        <a:lnSpc>
                          <a:spcPct val="100000"/>
                        </a:lnSpc>
                        <a:spcBef>
                          <a:spcPts val="0"/>
                        </a:spcBef>
                        <a:spcAft>
                          <a:spcPts val="0"/>
                        </a:spcAft>
                        <a:buClrTx/>
                        <a:buSzTx/>
                        <a:buFontTx/>
                        <a:buNone/>
                        <a:tabLst/>
                        <a:defRPr/>
                      </a:pPr>
                      <a:endParaRPr lang="es-MX" sz="1600" dirty="0" smtClean="0"/>
                    </a:p>
                  </a:txBody>
                  <a:tcPr marL="91444" marR="91444" marT="45726" marB="45726"/>
                </a:tc>
                <a:tc>
                  <a:txBody>
                    <a:bodyPr/>
                    <a:lstStyle/>
                    <a:p>
                      <a:pPr algn="just"/>
                      <a:r>
                        <a:rPr lang="es-MX" sz="1600" dirty="0" smtClean="0"/>
                        <a:t>Vincular</a:t>
                      </a:r>
                      <a:r>
                        <a:rPr lang="es-MX" sz="1600" baseline="0" dirty="0" smtClean="0"/>
                        <a:t>  con Instituciones del propio Poder Judicial de la Federación y otras autoridades</a:t>
                      </a:r>
                      <a:endParaRPr lang="es-MX" sz="1600" dirty="0"/>
                    </a:p>
                  </a:txBody>
                  <a:tcPr marL="91444" marR="91444" marT="45726" marB="45726"/>
                </a:tc>
                <a:extLst>
                  <a:ext uri="{0D108BD9-81ED-4DB2-BD59-A6C34878D82A}">
                    <a16:rowId xmlns:a16="http://schemas.microsoft.com/office/drawing/2014/main" xmlns="" val="10003"/>
                  </a:ext>
                </a:extLst>
              </a:tr>
            </a:tbl>
          </a:graphicData>
        </a:graphic>
      </p:graphicFrame>
      <p:sp>
        <p:nvSpPr>
          <p:cNvPr id="34836" name="5 CuadroTexto"/>
          <p:cNvSpPr txBox="1">
            <a:spLocks noChangeArrowheads="1"/>
          </p:cNvSpPr>
          <p:nvPr/>
        </p:nvSpPr>
        <p:spPr bwMode="auto">
          <a:xfrm>
            <a:off x="323850" y="906463"/>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r>
              <a:rPr lang="es-MX"/>
              <a:t>Apoyar e informar sobre los asuntos a desahogar en las sesiones publicas del TEPJF, tomar votación y levantar actas respectivas, coordinar el trabajo de oficialía de partes y actuarios, y de los archivos jurisdiccionales, y dar fe de las actuaciones judiciales.  La apoyan las siguientes áreas: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23850" y="1479550"/>
          <a:ext cx="8569325" cy="2616200"/>
        </p:xfrm>
        <a:graphic>
          <a:graphicData uri="http://schemas.openxmlformats.org/drawingml/2006/table">
            <a:tbl>
              <a:tblPr firstRow="1" bandRow="1">
                <a:tableStyleId>{5940675A-B579-460E-94D1-54222C63F5DA}</a:tableStyleId>
              </a:tblPr>
              <a:tblGrid>
                <a:gridCol w="2592401">
                  <a:extLst>
                    <a:ext uri="{9D8B030D-6E8A-4147-A177-3AD203B41FA5}">
                      <a16:colId xmlns:a16="http://schemas.microsoft.com/office/drawing/2014/main" xmlns="" val="20000"/>
                    </a:ext>
                  </a:extLst>
                </a:gridCol>
                <a:gridCol w="5976924">
                  <a:extLst>
                    <a:ext uri="{9D8B030D-6E8A-4147-A177-3AD203B41FA5}">
                      <a16:colId xmlns:a16="http://schemas.microsoft.com/office/drawing/2014/main" xmlns="" val="20001"/>
                    </a:ext>
                  </a:extLst>
                </a:gridCol>
              </a:tblGrid>
              <a:tr h="486016">
                <a:tc>
                  <a:txBody>
                    <a:bodyPr/>
                    <a:lstStyle/>
                    <a:p>
                      <a:pPr algn="ctr"/>
                      <a:r>
                        <a:rPr lang="es-MX" sz="1800" dirty="0" smtClean="0"/>
                        <a:t>Área</a:t>
                      </a:r>
                      <a:endParaRPr lang="es-MX" sz="1800" dirty="0"/>
                    </a:p>
                  </a:txBody>
                  <a:tcPr marL="91444" marR="91444" marT="45716" marB="45716">
                    <a:solidFill>
                      <a:schemeClr val="bg1">
                        <a:lumMod val="85000"/>
                      </a:schemeClr>
                    </a:solidFill>
                  </a:tcPr>
                </a:tc>
                <a:tc>
                  <a:txBody>
                    <a:bodyPr/>
                    <a:lstStyle/>
                    <a:p>
                      <a:pPr algn="ctr"/>
                      <a:r>
                        <a:rPr lang="es-MX" sz="1800" dirty="0" smtClean="0"/>
                        <a:t>Principal función</a:t>
                      </a:r>
                      <a:endParaRPr lang="es-MX" sz="1800" dirty="0"/>
                    </a:p>
                  </a:txBody>
                  <a:tcPr marL="91444" marR="91444" marT="45716" marB="45716">
                    <a:solidFill>
                      <a:schemeClr val="bg1">
                        <a:lumMod val="85000"/>
                      </a:schemeClr>
                    </a:solidFill>
                  </a:tcPr>
                </a:tc>
                <a:extLst>
                  <a:ext uri="{0D108BD9-81ED-4DB2-BD59-A6C34878D82A}">
                    <a16:rowId xmlns:a16="http://schemas.microsoft.com/office/drawing/2014/main" xmlns="" val="10000"/>
                  </a:ext>
                </a:extLst>
              </a:tr>
              <a:tr h="579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Unidad de Vinculación con las Salas Regionales</a:t>
                      </a:r>
                    </a:p>
                  </a:txBody>
                  <a:tcPr marL="91444" marR="91444" marT="45716" marB="45716"/>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tx1"/>
                          </a:solidFill>
                          <a:latin typeface="+mn-lt"/>
                          <a:ea typeface="+mn-ea"/>
                          <a:cs typeface="+mn-cs"/>
                        </a:rPr>
                        <a:t>Registrar los asuntos ingresados y turnados en las Salas Regionales.</a:t>
                      </a:r>
                    </a:p>
                  </a:txBody>
                  <a:tcPr marL="91444" marR="91444" marT="45716" marB="45716"/>
                </a:tc>
                <a:extLst>
                  <a:ext uri="{0D108BD9-81ED-4DB2-BD59-A6C34878D82A}">
                    <a16:rowId xmlns:a16="http://schemas.microsoft.com/office/drawing/2014/main" xmlns="" val="10001"/>
                  </a:ext>
                </a:extLst>
              </a:tr>
              <a:tr h="5790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Oficina de Actuarios</a:t>
                      </a:r>
                    </a:p>
                  </a:txBody>
                  <a:tcPr marL="91444" marR="91444" marT="45716" marB="4571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Coordinar el trabajo de los actuarios y distribuirles las notificaciones y diligencias correspondientes.</a:t>
                      </a:r>
                      <a:endParaRPr lang="es-MX" sz="1600" dirty="0"/>
                    </a:p>
                  </a:txBody>
                  <a:tcPr marL="91444" marR="91444" marT="45716" marB="45716"/>
                </a:tc>
                <a:extLst>
                  <a:ext uri="{0D108BD9-81ED-4DB2-BD59-A6C34878D82A}">
                    <a16:rowId xmlns:a16="http://schemas.microsoft.com/office/drawing/2014/main" xmlns="" val="10002"/>
                  </a:ext>
                </a:extLst>
              </a:tr>
              <a:tr h="486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Oficialía de Partes</a:t>
                      </a:r>
                    </a:p>
                  </a:txBody>
                  <a:tcPr marL="91444" marR="91444" marT="45716" marB="4571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Coordinar la recepción de documentos presentados a la Sala Superior.</a:t>
                      </a:r>
                    </a:p>
                  </a:txBody>
                  <a:tcPr marL="91444" marR="91444" marT="45716" marB="45716"/>
                </a:tc>
                <a:extLst>
                  <a:ext uri="{0D108BD9-81ED-4DB2-BD59-A6C34878D82A}">
                    <a16:rowId xmlns:a16="http://schemas.microsoft.com/office/drawing/2014/main" xmlns="" val="10003"/>
                  </a:ext>
                </a:extLst>
              </a:tr>
              <a:tr h="486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Archivo</a:t>
                      </a:r>
                      <a:r>
                        <a:rPr lang="es-MX" sz="1600" baseline="0" dirty="0" smtClean="0"/>
                        <a:t> Jurisdiccional</a:t>
                      </a:r>
                      <a:endParaRPr lang="es-MX" sz="1600" dirty="0" smtClean="0"/>
                    </a:p>
                  </a:txBody>
                  <a:tcPr marL="91444" marR="91444" marT="45716" marB="45716"/>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Organizar</a:t>
                      </a:r>
                      <a:r>
                        <a:rPr lang="es-MX" sz="1600" baseline="0" dirty="0" smtClean="0"/>
                        <a:t> los</a:t>
                      </a:r>
                      <a:r>
                        <a:rPr lang="es-MX" sz="1600" dirty="0" smtClean="0"/>
                        <a:t> Archivos Jurisdiccional y Administrativo.</a:t>
                      </a:r>
                    </a:p>
                  </a:txBody>
                  <a:tcPr marL="91444" marR="91444" marT="45716" marB="45716"/>
                </a:tc>
                <a:extLst>
                  <a:ext uri="{0D108BD9-81ED-4DB2-BD59-A6C34878D82A}">
                    <a16:rowId xmlns:a16="http://schemas.microsoft.com/office/drawing/2014/main" xmlns="" val="10004"/>
                  </a:ext>
                </a:extLst>
              </a:tr>
            </a:tbl>
          </a:graphicData>
        </a:graphic>
      </p:graphicFrame>
      <p:sp>
        <p:nvSpPr>
          <p:cNvPr id="35862" name="2 Rectángulo redondeado"/>
          <p:cNvSpPr>
            <a:spLocks noChangeArrowheads="1"/>
          </p:cNvSpPr>
          <p:nvPr/>
        </p:nvSpPr>
        <p:spPr bwMode="auto">
          <a:xfrm>
            <a:off x="323850" y="427038"/>
            <a:ext cx="7993063" cy="4699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50000"/>
              </a:spcBef>
            </a:pPr>
            <a:r>
              <a:rPr lang="es-MX" sz="2400" b="1"/>
              <a:t>Secretaría General de Acuerdos (2):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146" name="3 Rectángulo"/>
          <p:cNvSpPr>
            <a:spLocks noChangeArrowheads="1"/>
          </p:cNvSpPr>
          <p:nvPr/>
        </p:nvSpPr>
        <p:spPr bwMode="auto">
          <a:xfrm>
            <a:off x="250825" y="598488"/>
            <a:ext cx="86423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spcBef>
                <a:spcPct val="20000"/>
              </a:spcBef>
              <a:buClr>
                <a:srgbClr val="660033"/>
              </a:buClr>
            </a:pPr>
            <a:r>
              <a:rPr lang="es-MX" sz="2400" b="1"/>
              <a:t>Instituciones relacionadas con la actividad electoral:</a:t>
            </a:r>
          </a:p>
        </p:txBody>
      </p:sp>
      <p:sp>
        <p:nvSpPr>
          <p:cNvPr id="6147" name="6 CuadroTexto"/>
          <p:cNvSpPr txBox="1">
            <a:spLocks noChangeArrowheads="1"/>
          </p:cNvSpPr>
          <p:nvPr/>
        </p:nvSpPr>
        <p:spPr bwMode="auto">
          <a:xfrm>
            <a:off x="1042988" y="3406775"/>
            <a:ext cx="331311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MX" sz="2000"/>
              <a:t>Autoridad administrativa encargada de organizar y desarrollar las elecciones.</a:t>
            </a:r>
          </a:p>
        </p:txBody>
      </p:sp>
      <p:sp>
        <p:nvSpPr>
          <p:cNvPr id="6148" name="7 CuadroTexto"/>
          <p:cNvSpPr txBox="1">
            <a:spLocks noChangeArrowheads="1"/>
          </p:cNvSpPr>
          <p:nvPr/>
        </p:nvSpPr>
        <p:spPr bwMode="auto">
          <a:xfrm>
            <a:off x="5003800" y="3406775"/>
            <a:ext cx="33131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MX" sz="2000"/>
              <a:t>Autoridad jurisdiccional responsable de conocer y resolver las impugnaciones en materia electoral.</a:t>
            </a:r>
          </a:p>
        </p:txBody>
      </p:sp>
      <p:pic>
        <p:nvPicPr>
          <p:cNvPr id="6149"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533525"/>
            <a:ext cx="2932113"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n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07038" y="1533525"/>
            <a:ext cx="28098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250825" y="344488"/>
            <a:ext cx="504190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476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defTabSz="914400" eaLnBrk="1" hangingPunct="1">
              <a:lnSpc>
                <a:spcPct val="90000"/>
              </a:lnSpc>
              <a:spcBef>
                <a:spcPct val="50000"/>
              </a:spcBef>
            </a:pPr>
            <a:r>
              <a:rPr lang="es-MX" sz="2400" b="1"/>
              <a:t>Comisión de Administración:</a:t>
            </a:r>
          </a:p>
        </p:txBody>
      </p:sp>
      <p:sp>
        <p:nvSpPr>
          <p:cNvPr id="36867" name="Rectangle 2"/>
          <p:cNvSpPr>
            <a:spLocks noChangeArrowheads="1"/>
          </p:cNvSpPr>
          <p:nvPr/>
        </p:nvSpPr>
        <p:spPr bwMode="auto">
          <a:xfrm>
            <a:off x="287338" y="769938"/>
            <a:ext cx="8497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defTabSz="914400" eaLnBrk="1" hangingPunct="1"/>
            <a:r>
              <a:rPr lang="es-MX"/>
              <a:t>Encargada de velar por la autonomía, independencia e imparcialidad de los integrantes del TEPJF. La apoyan las siguientes áreas:</a:t>
            </a:r>
          </a:p>
        </p:txBody>
      </p:sp>
      <p:graphicFrame>
        <p:nvGraphicFramePr>
          <p:cNvPr id="6" name="5 Tabla"/>
          <p:cNvGraphicFramePr>
            <a:graphicFrameLocks noGrp="1"/>
          </p:cNvGraphicFramePr>
          <p:nvPr/>
        </p:nvGraphicFramePr>
        <p:xfrm>
          <a:off x="215900" y="1582738"/>
          <a:ext cx="8569325" cy="2954337"/>
        </p:xfrm>
        <a:graphic>
          <a:graphicData uri="http://schemas.openxmlformats.org/drawingml/2006/table">
            <a:tbl>
              <a:tblPr firstRow="1" bandRow="1">
                <a:tableStyleId>{5940675A-B579-460E-94D1-54222C63F5DA}</a:tableStyleId>
              </a:tblPr>
              <a:tblGrid>
                <a:gridCol w="2592401">
                  <a:extLst>
                    <a:ext uri="{9D8B030D-6E8A-4147-A177-3AD203B41FA5}">
                      <a16:colId xmlns:a16="http://schemas.microsoft.com/office/drawing/2014/main" xmlns="" val="20000"/>
                    </a:ext>
                  </a:extLst>
                </a:gridCol>
                <a:gridCol w="5976924">
                  <a:extLst>
                    <a:ext uri="{9D8B030D-6E8A-4147-A177-3AD203B41FA5}">
                      <a16:colId xmlns:a16="http://schemas.microsoft.com/office/drawing/2014/main" xmlns="" val="20001"/>
                    </a:ext>
                  </a:extLst>
                </a:gridCol>
              </a:tblGrid>
              <a:tr h="485956">
                <a:tc>
                  <a:txBody>
                    <a:bodyPr/>
                    <a:lstStyle/>
                    <a:p>
                      <a:pPr algn="ctr"/>
                      <a:r>
                        <a:rPr lang="es-MX" sz="1800" dirty="0" smtClean="0"/>
                        <a:t>Área</a:t>
                      </a:r>
                      <a:endParaRPr lang="es-MX" sz="1800" dirty="0"/>
                    </a:p>
                  </a:txBody>
                  <a:tcPr marL="91444" marR="91444" marT="45711" marB="45711">
                    <a:solidFill>
                      <a:schemeClr val="bg1">
                        <a:lumMod val="85000"/>
                      </a:schemeClr>
                    </a:solidFill>
                  </a:tcPr>
                </a:tc>
                <a:tc>
                  <a:txBody>
                    <a:bodyPr/>
                    <a:lstStyle/>
                    <a:p>
                      <a:pPr algn="ctr"/>
                      <a:r>
                        <a:rPr lang="es-MX" sz="1800" dirty="0" smtClean="0"/>
                        <a:t>Principal función</a:t>
                      </a:r>
                      <a:endParaRPr lang="es-MX" sz="1800" dirty="0"/>
                    </a:p>
                  </a:txBody>
                  <a:tcPr marL="91444" marR="91444" marT="45711" marB="45711">
                    <a:solidFill>
                      <a:schemeClr val="bg1">
                        <a:lumMod val="85000"/>
                      </a:schemeClr>
                    </a:solidFill>
                  </a:tcPr>
                </a:tc>
                <a:extLst>
                  <a:ext uri="{0D108BD9-81ED-4DB2-BD59-A6C34878D82A}">
                    <a16:rowId xmlns:a16="http://schemas.microsoft.com/office/drawing/2014/main" xmlns="" val="10000"/>
                  </a:ext>
                </a:extLst>
              </a:tr>
              <a:tr h="822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Contraloría Interna</a:t>
                      </a:r>
                    </a:p>
                  </a:txBody>
                  <a:tcPr marL="91444" marR="91444" marT="45711" marB="45711"/>
                </a:tc>
                <a:tc>
                  <a:txBody>
                    <a:bodyPr/>
                    <a:lstStyle/>
                    <a:p>
                      <a:pPr algn="just"/>
                      <a:r>
                        <a:rPr lang="es-MX" sz="1600" dirty="0" smtClean="0"/>
                        <a:t>Realizar las auditorías contables, operacionales, de resultados, de desempeño, por procesos y especiales de las unidades administrativas del Tribunal.</a:t>
                      </a:r>
                    </a:p>
                  </a:txBody>
                  <a:tcPr marL="91444" marR="91444" marT="45711" marB="45711"/>
                </a:tc>
                <a:extLst>
                  <a:ext uri="{0D108BD9-81ED-4DB2-BD59-A6C34878D82A}">
                    <a16:rowId xmlns:a16="http://schemas.microsoft.com/office/drawing/2014/main" xmlns="" val="10001"/>
                  </a:ext>
                </a:extLst>
              </a:tr>
              <a:tr h="822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Delegaciones administrativas</a:t>
                      </a:r>
                    </a:p>
                  </a:txBody>
                  <a:tcPr marL="91444" marR="91444" marT="45711" marB="4571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Apoyar al Magistrado Presidente de cada una de las Salas Regionales</a:t>
                      </a:r>
                      <a:r>
                        <a:rPr lang="es-MX" sz="1600" baseline="0" dirty="0" smtClean="0"/>
                        <a:t> </a:t>
                      </a:r>
                      <a:r>
                        <a:rPr lang="es-MX" sz="1600" dirty="0" smtClean="0"/>
                        <a:t>en la gestión de los recursos humanos, financieros y materiales necesarios para el buen funcionamiento de la Sala respectiva.</a:t>
                      </a:r>
                      <a:endParaRPr lang="es-MX" sz="1600" dirty="0"/>
                    </a:p>
                  </a:txBody>
                  <a:tcPr marL="91444" marR="91444" marT="45711" marB="45711"/>
                </a:tc>
                <a:extLst>
                  <a:ext uri="{0D108BD9-81ED-4DB2-BD59-A6C34878D82A}">
                    <a16:rowId xmlns:a16="http://schemas.microsoft.com/office/drawing/2014/main" xmlns="" val="10002"/>
                  </a:ext>
                </a:extLst>
              </a:tr>
              <a:tr h="8227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Centro de Capacitación Judicial Electoral (CCJE)</a:t>
                      </a:r>
                    </a:p>
                  </a:txBody>
                  <a:tcPr marL="91444" marR="91444" marT="45711" marB="4571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Investigar, formar, capacitar y actualizar los conocimientos en la materia electoral, tanto para los miembros del Tribunal, como</a:t>
                      </a:r>
                      <a:r>
                        <a:rPr lang="es-MX" sz="1600" baseline="0" dirty="0" smtClean="0"/>
                        <a:t> al público interesado</a:t>
                      </a:r>
                      <a:r>
                        <a:rPr lang="es-MX" sz="1600" dirty="0" smtClean="0"/>
                        <a:t>. </a:t>
                      </a:r>
                      <a:endParaRPr lang="es-MX" sz="1600" dirty="0"/>
                    </a:p>
                  </a:txBody>
                  <a:tcPr marL="91444" marR="91444" marT="45711" marB="45711"/>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395288" y="142875"/>
            <a:ext cx="50403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476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defTabSz="914400" eaLnBrk="1" hangingPunct="1">
              <a:lnSpc>
                <a:spcPct val="90000"/>
              </a:lnSpc>
              <a:spcBef>
                <a:spcPct val="50000"/>
              </a:spcBef>
            </a:pPr>
            <a:r>
              <a:rPr lang="es-MX" sz="2400" b="1"/>
              <a:t>Secretaría Administrativa:</a:t>
            </a:r>
          </a:p>
        </p:txBody>
      </p:sp>
      <p:sp>
        <p:nvSpPr>
          <p:cNvPr id="37891" name="Rectangle 1"/>
          <p:cNvSpPr>
            <a:spLocks noChangeArrowheads="1"/>
          </p:cNvSpPr>
          <p:nvPr/>
        </p:nvSpPr>
        <p:spPr bwMode="auto">
          <a:xfrm>
            <a:off x="684213" y="647700"/>
            <a:ext cx="77041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defTabSz="914400" eaLnBrk="1" hangingPunct="1"/>
            <a:r>
              <a:rPr lang="es-MX"/>
              <a:t>Planear, organizar, dirigir, controlar y evaluar la administración de los recursos humanos, financieros, materiales y técnicos que demanden las diversas áreas del Tribunal. La apoyan las siguientes áreas:</a:t>
            </a:r>
          </a:p>
        </p:txBody>
      </p:sp>
      <p:graphicFrame>
        <p:nvGraphicFramePr>
          <p:cNvPr id="6" name="5 Tabla"/>
          <p:cNvGraphicFramePr>
            <a:graphicFrameLocks noGrp="1"/>
          </p:cNvGraphicFramePr>
          <p:nvPr/>
        </p:nvGraphicFramePr>
        <p:xfrm>
          <a:off x="323850" y="1727200"/>
          <a:ext cx="8569325" cy="3352800"/>
        </p:xfrm>
        <a:graphic>
          <a:graphicData uri="http://schemas.openxmlformats.org/drawingml/2006/table">
            <a:tbl>
              <a:tblPr firstRow="1" bandRow="1">
                <a:tableStyleId>{5940675A-B579-460E-94D1-54222C63F5DA}</a:tableStyleId>
              </a:tblPr>
              <a:tblGrid>
                <a:gridCol w="2592401">
                  <a:extLst>
                    <a:ext uri="{9D8B030D-6E8A-4147-A177-3AD203B41FA5}">
                      <a16:colId xmlns:a16="http://schemas.microsoft.com/office/drawing/2014/main" xmlns="" val="20000"/>
                    </a:ext>
                  </a:extLst>
                </a:gridCol>
                <a:gridCol w="5976924">
                  <a:extLst>
                    <a:ext uri="{9D8B030D-6E8A-4147-A177-3AD203B41FA5}">
                      <a16:colId xmlns:a16="http://schemas.microsoft.com/office/drawing/2014/main" xmlns="" val="20001"/>
                    </a:ext>
                  </a:extLst>
                </a:gridCol>
              </a:tblGrid>
              <a:tr h="486054">
                <a:tc>
                  <a:txBody>
                    <a:bodyPr/>
                    <a:lstStyle/>
                    <a:p>
                      <a:pPr algn="ctr"/>
                      <a:r>
                        <a:rPr lang="es-MX" sz="1800" dirty="0" smtClean="0"/>
                        <a:t>Coordinaciones y Direcciones</a:t>
                      </a:r>
                      <a:r>
                        <a:rPr lang="es-MX" sz="1800" baseline="0" dirty="0" smtClean="0"/>
                        <a:t> Generales</a:t>
                      </a:r>
                      <a:endParaRPr lang="es-MX" sz="1800" dirty="0"/>
                    </a:p>
                  </a:txBody>
                  <a:tcPr marL="91444" marR="91444">
                    <a:solidFill>
                      <a:schemeClr val="bg1">
                        <a:lumMod val="85000"/>
                      </a:schemeClr>
                    </a:solidFill>
                  </a:tcPr>
                </a:tc>
                <a:tc>
                  <a:txBody>
                    <a:bodyPr/>
                    <a:lstStyle/>
                    <a:p>
                      <a:pPr algn="ctr"/>
                      <a:r>
                        <a:rPr lang="es-MX" sz="1800" dirty="0" smtClean="0"/>
                        <a:t>Principal función</a:t>
                      </a:r>
                      <a:endParaRPr lang="es-MX" sz="1800" dirty="0"/>
                    </a:p>
                  </a:txBody>
                  <a:tcPr marL="91444" marR="91444">
                    <a:solidFill>
                      <a:schemeClr val="bg1">
                        <a:lumMod val="85000"/>
                      </a:schemeClr>
                    </a:solidFill>
                  </a:tcPr>
                </a:tc>
                <a:extLst>
                  <a:ext uri="{0D108BD9-81ED-4DB2-BD59-A6C34878D82A}">
                    <a16:rowId xmlns:a16="http://schemas.microsoft.com/office/drawing/2014/main" xmlns="" val="10000"/>
                  </a:ext>
                </a:extLst>
              </a:tr>
              <a:tr h="486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Recursos Humanos</a:t>
                      </a:r>
                    </a:p>
                  </a:txBody>
                  <a:tcPr marL="91444" marR="91444"/>
                </a:tc>
                <a:tc>
                  <a:txBody>
                    <a:bodyPr/>
                    <a:lstStyle/>
                    <a:p>
                      <a:pPr algn="just"/>
                      <a:r>
                        <a:rPr lang="es-MX" sz="1600" dirty="0" smtClean="0"/>
                        <a:t>Autorizar el pago de nóminas, de solicitudes de recursos financieros, de hojas de servicios, de constancias de percepciones y antigüedades, de formatos de movimientos de personal, de oficios de reembolso de seguros, de solicitudes de vales de alimentos y otras prestaciones. </a:t>
                      </a:r>
                    </a:p>
                  </a:txBody>
                  <a:tcPr marL="91444" marR="91444"/>
                </a:tc>
                <a:extLst>
                  <a:ext uri="{0D108BD9-81ED-4DB2-BD59-A6C34878D82A}">
                    <a16:rowId xmlns:a16="http://schemas.microsoft.com/office/drawing/2014/main" xmlns="" val="10001"/>
                  </a:ext>
                </a:extLst>
              </a:tr>
              <a:tr h="486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Recursos Financieros</a:t>
                      </a:r>
                    </a:p>
                  </a:txBody>
                  <a:tcPr marL="91444" marR="9144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Coordinar los procesos para la planeación, administración, asignación, ejecución y control de los recursos financieros autorizados para el desempeño del Tribunal.</a:t>
                      </a:r>
                      <a:endParaRPr lang="es-MX" sz="1600" dirty="0"/>
                    </a:p>
                  </a:txBody>
                  <a:tcPr marL="91444" marR="91444"/>
                </a:tc>
                <a:extLst>
                  <a:ext uri="{0D108BD9-81ED-4DB2-BD59-A6C34878D82A}">
                    <a16:rowId xmlns:a16="http://schemas.microsoft.com/office/drawing/2014/main" xmlns="" val="10002"/>
                  </a:ext>
                </a:extLst>
              </a:tr>
              <a:tr h="486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Coordinación de Adquisiciones, Servicios y Obra Pública</a:t>
                      </a:r>
                    </a:p>
                  </a:txBody>
                  <a:tcPr marL="91444" marR="91444"/>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Vigilar el cumplimiento de la normatividad en materia de adquisición de bienes y servicios, arrendamientos de bienes muebles e inmuebles, prestación de servicios y obra pública.</a:t>
                      </a:r>
                      <a:endParaRPr lang="es-MX" sz="1600" dirty="0"/>
                    </a:p>
                  </a:txBody>
                  <a:tcPr marL="91444" marR="91444"/>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395288" y="411163"/>
            <a:ext cx="50403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476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defTabSz="914400" eaLnBrk="1" hangingPunct="1">
              <a:lnSpc>
                <a:spcPct val="90000"/>
              </a:lnSpc>
              <a:spcBef>
                <a:spcPct val="50000"/>
              </a:spcBef>
            </a:pPr>
            <a:r>
              <a:rPr lang="es-MX" sz="2400" b="1"/>
              <a:t>Secretaría Administrativa (2):</a:t>
            </a:r>
          </a:p>
        </p:txBody>
      </p:sp>
      <p:sp>
        <p:nvSpPr>
          <p:cNvPr id="38915" name="Rectangle 1"/>
          <p:cNvSpPr>
            <a:spLocks noChangeArrowheads="1"/>
          </p:cNvSpPr>
          <p:nvPr/>
        </p:nvSpPr>
        <p:spPr bwMode="auto">
          <a:xfrm>
            <a:off x="684213" y="914400"/>
            <a:ext cx="7704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defTabSz="914400" eaLnBrk="1" hangingPunct="1"/>
            <a:r>
              <a:rPr lang="es-MX"/>
              <a:t>Cuenta con las siguientes áreas de apoyo:</a:t>
            </a:r>
          </a:p>
        </p:txBody>
      </p:sp>
      <p:graphicFrame>
        <p:nvGraphicFramePr>
          <p:cNvPr id="6" name="5 Tabla"/>
          <p:cNvGraphicFramePr>
            <a:graphicFrameLocks noGrp="1"/>
          </p:cNvGraphicFramePr>
          <p:nvPr/>
        </p:nvGraphicFramePr>
        <p:xfrm>
          <a:off x="395288" y="1563688"/>
          <a:ext cx="8569325" cy="2709862"/>
        </p:xfrm>
        <a:graphic>
          <a:graphicData uri="http://schemas.openxmlformats.org/drawingml/2006/table">
            <a:tbl>
              <a:tblPr firstRow="1" bandRow="1">
                <a:tableStyleId>{5940675A-B579-460E-94D1-54222C63F5DA}</a:tableStyleId>
              </a:tblPr>
              <a:tblGrid>
                <a:gridCol w="2592401">
                  <a:extLst>
                    <a:ext uri="{9D8B030D-6E8A-4147-A177-3AD203B41FA5}">
                      <a16:colId xmlns:a16="http://schemas.microsoft.com/office/drawing/2014/main" xmlns="" val="20000"/>
                    </a:ext>
                  </a:extLst>
                </a:gridCol>
                <a:gridCol w="5976924">
                  <a:extLst>
                    <a:ext uri="{9D8B030D-6E8A-4147-A177-3AD203B41FA5}">
                      <a16:colId xmlns:a16="http://schemas.microsoft.com/office/drawing/2014/main" xmlns="" val="20001"/>
                    </a:ext>
                  </a:extLst>
                </a:gridCol>
              </a:tblGrid>
              <a:tr h="485833">
                <a:tc>
                  <a:txBody>
                    <a:bodyPr/>
                    <a:lstStyle/>
                    <a:p>
                      <a:pPr algn="ctr"/>
                      <a:r>
                        <a:rPr lang="es-MX" sz="1800" dirty="0" smtClean="0"/>
                        <a:t>Direcciones Generales</a:t>
                      </a:r>
                      <a:endParaRPr lang="es-MX" sz="1800" dirty="0"/>
                    </a:p>
                  </a:txBody>
                  <a:tcPr marL="91444" marR="91444" marT="45699" marB="45699">
                    <a:solidFill>
                      <a:schemeClr val="bg1">
                        <a:lumMod val="85000"/>
                      </a:schemeClr>
                    </a:solidFill>
                  </a:tcPr>
                </a:tc>
                <a:tc>
                  <a:txBody>
                    <a:bodyPr/>
                    <a:lstStyle/>
                    <a:p>
                      <a:pPr algn="ctr"/>
                      <a:r>
                        <a:rPr lang="es-MX" sz="1800" dirty="0" smtClean="0"/>
                        <a:t>Principal función</a:t>
                      </a:r>
                      <a:endParaRPr lang="es-MX" sz="1800" dirty="0"/>
                    </a:p>
                  </a:txBody>
                  <a:tcPr marL="91444" marR="91444" marT="45699" marB="45699">
                    <a:solidFill>
                      <a:schemeClr val="bg1">
                        <a:lumMod val="85000"/>
                      </a:schemeClr>
                    </a:solidFill>
                  </a:tcPr>
                </a:tc>
                <a:extLst>
                  <a:ext uri="{0D108BD9-81ED-4DB2-BD59-A6C34878D82A}">
                    <a16:rowId xmlns:a16="http://schemas.microsoft.com/office/drawing/2014/main" xmlns="" val="10000"/>
                  </a:ext>
                </a:extLst>
              </a:tr>
              <a:tr h="8225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Sistemas</a:t>
                      </a:r>
                    </a:p>
                  </a:txBody>
                  <a:tcPr marL="91444" marR="91444" marT="45699" marB="45699"/>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Proporcionar asistencia técnica, asesoría y capacitación sobre el manejo y operación de las herramientas informáticas y desarrollar y, mantener técnicamente los portales Web del Tribunal.</a:t>
                      </a:r>
                    </a:p>
                  </a:txBody>
                  <a:tcPr marL="91444" marR="91444" marT="45699" marB="45699"/>
                </a:tc>
                <a:extLst>
                  <a:ext uri="{0D108BD9-81ED-4DB2-BD59-A6C34878D82A}">
                    <a16:rowId xmlns:a16="http://schemas.microsoft.com/office/drawing/2014/main" xmlns="" val="10001"/>
                  </a:ext>
                </a:extLst>
              </a:tr>
              <a:tr h="8225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Planeación y Evaluación Institucional</a:t>
                      </a:r>
                    </a:p>
                  </a:txBody>
                  <a:tcPr marL="91444" marR="91444" marT="45699" marB="45699"/>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Establecer, de acuerdo con las directrices de la Secretaría Administrativa, los criterios y mecanismos del  Plan Estratégico Institucional y del Programa Anual de Trabajo del Tribunal.</a:t>
                      </a:r>
                      <a:endParaRPr lang="es-MX" sz="1600" dirty="0"/>
                    </a:p>
                  </a:txBody>
                  <a:tcPr marL="91444" marR="91444" marT="45699" marB="45699"/>
                </a:tc>
                <a:extLst>
                  <a:ext uri="{0D108BD9-81ED-4DB2-BD59-A6C34878D82A}">
                    <a16:rowId xmlns:a16="http://schemas.microsoft.com/office/drawing/2014/main" xmlns="" val="10002"/>
                  </a:ext>
                </a:extLst>
              </a:tr>
              <a:tr h="578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Enlace y Vinculación</a:t>
                      </a:r>
                      <a:r>
                        <a:rPr lang="es-MX" sz="1600" baseline="0" dirty="0" smtClean="0"/>
                        <a:t> Social</a:t>
                      </a:r>
                      <a:endParaRPr lang="es-MX" sz="1600" dirty="0" smtClean="0"/>
                    </a:p>
                  </a:txBody>
                  <a:tcPr marL="91444" marR="91444" marT="45699" marB="45699"/>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smtClean="0"/>
                        <a:t>Apoyar a los Magistrados y a las personas que ellos determinen, para el desempeño de diversas comisiones y eventos.</a:t>
                      </a:r>
                      <a:endParaRPr lang="es-MX" sz="1600" dirty="0"/>
                    </a:p>
                  </a:txBody>
                  <a:tcPr marL="91444" marR="91444" marT="45699" marB="45699"/>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439988"/>
            <a:ext cx="13049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2"/>
          <p:cNvSpPr txBox="1">
            <a:spLocks noChangeArrowheads="1"/>
          </p:cNvSpPr>
          <p:nvPr/>
        </p:nvSpPr>
        <p:spPr bwMode="auto">
          <a:xfrm>
            <a:off x="395288" y="350838"/>
            <a:ext cx="3671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50000"/>
              </a:spcBef>
              <a:buFont typeface="Wingdings" panose="05000000000000000000" pitchFamily="2" charset="2"/>
              <a:buNone/>
            </a:pPr>
            <a:r>
              <a:rPr lang="es-MX" sz="2400" b="1"/>
              <a:t>El personal del TEPJF:</a:t>
            </a:r>
            <a:endParaRPr lang="es-ES" sz="2400" b="1"/>
          </a:p>
        </p:txBody>
      </p:sp>
      <p:sp>
        <p:nvSpPr>
          <p:cNvPr id="39940" name="Rectangle 3"/>
          <p:cNvSpPr>
            <a:spLocks noChangeArrowheads="1"/>
          </p:cNvSpPr>
          <p:nvPr/>
        </p:nvSpPr>
        <p:spPr bwMode="auto">
          <a:xfrm>
            <a:off x="2339975" y="725488"/>
            <a:ext cx="65532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Calibri" panose="020F0502020204030204" pitchFamily="34" charset="0"/>
              </a:defRPr>
            </a:lvl1pPr>
            <a:lvl2pPr marL="4763">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lgn="just" defTabSz="914400" eaLnBrk="1" hangingPunct="1"/>
            <a:r>
              <a:rPr lang="es-MX" sz="2400">
                <a:latin typeface="Arial" panose="020B0604020202020204" pitchFamily="34" charset="0"/>
                <a:ea typeface="Times New Roman" panose="02020603050405020304" pitchFamily="18" charset="0"/>
                <a:cs typeface="Arial" panose="020B0604020202020204" pitchFamily="34" charset="0"/>
              </a:rPr>
              <a:t>Horarios</a:t>
            </a:r>
          </a:p>
          <a:p>
            <a:pPr lvl="1" algn="just" defTabSz="914400" eaLnBrk="1" hangingPunct="1"/>
            <a:r>
              <a:rPr lang="es-MX" sz="1600">
                <a:latin typeface="Arial" panose="020B0604020202020204" pitchFamily="34" charset="0"/>
                <a:ea typeface="Times New Roman" panose="02020603050405020304" pitchFamily="18" charset="0"/>
                <a:cs typeface="Arial" panose="020B0604020202020204" pitchFamily="34" charset="0"/>
              </a:rPr>
              <a:t>La Comisión de Administración determina en cada caso los horarios, los días laborables y los períodos vacacionales aplicables a los miembros del TEPJF, recordando que, por disposición de la ley, en los procesos electorales todos los días y horas son hábiles.</a:t>
            </a:r>
          </a:p>
          <a:p>
            <a:pPr lvl="1" algn="just" defTabSz="914400" eaLnBrk="1" hangingPunct="1"/>
            <a:endParaRPr lang="es-MX" sz="1600">
              <a:latin typeface="Arial" panose="020B0604020202020204" pitchFamily="34" charset="0"/>
              <a:ea typeface="Times New Roman" panose="02020603050405020304" pitchFamily="18" charset="0"/>
              <a:cs typeface="Arial" panose="020B0604020202020204" pitchFamily="34" charset="0"/>
            </a:endParaRPr>
          </a:p>
          <a:p>
            <a:pPr lvl="1" algn="just" defTabSz="914400" eaLnBrk="1" hangingPunct="1"/>
            <a:r>
              <a:rPr lang="es-MX" sz="2400">
                <a:latin typeface="Arial" panose="020B0604020202020204" pitchFamily="34" charset="0"/>
                <a:ea typeface="Times New Roman" panose="02020603050405020304" pitchFamily="18" charset="0"/>
                <a:cs typeface="Arial" panose="020B0604020202020204" pitchFamily="34" charset="0"/>
              </a:rPr>
              <a:t>Responsabilidades</a:t>
            </a:r>
          </a:p>
          <a:p>
            <a:pPr lvl="1" algn="just" defTabSz="914400" eaLnBrk="1" hangingPunct="1"/>
            <a:r>
              <a:rPr lang="es-MX" sz="1600">
                <a:latin typeface="Arial" panose="020B0604020202020204" pitchFamily="34" charset="0"/>
                <a:ea typeface="Times New Roman" panose="02020603050405020304" pitchFamily="18" charset="0"/>
                <a:cs typeface="Arial" panose="020B0604020202020204" pitchFamily="34" charset="0"/>
              </a:rPr>
              <a:t>Por ningún motivo debe sustraer, ni física ni electrónicamente, la información contenida en los expedientes jurisdiccionales o administrativos, ni dar a conocer el sentido de las resoluciones que todavía no hayan sido aprobadas o de cualquier otro documento que obre en poder del Tribunal y que no sea del conocimiento público.</a:t>
            </a:r>
          </a:p>
          <a:p>
            <a:pPr lvl="1" algn="just" defTabSz="914400" eaLnBrk="1" hangingPunct="1"/>
            <a:endParaRPr lang="es-MX" sz="1600">
              <a:latin typeface="Arial" panose="020B0604020202020204" pitchFamily="34" charset="0"/>
              <a:ea typeface="Times New Roman" panose="02020603050405020304" pitchFamily="18" charset="0"/>
              <a:cs typeface="Arial" panose="020B0604020202020204" pitchFamily="34" charset="0"/>
            </a:endParaRPr>
          </a:p>
          <a:p>
            <a:pPr lvl="1" algn="just" defTabSz="914400" eaLnBrk="1" hangingPunct="1"/>
            <a:r>
              <a:rPr lang="es-MX" sz="2400">
                <a:latin typeface="Arial" panose="020B0604020202020204" pitchFamily="34" charset="0"/>
                <a:ea typeface="Times New Roman" panose="02020603050405020304" pitchFamily="18" charset="0"/>
                <a:cs typeface="Arial" panose="020B0604020202020204" pitchFamily="34" charset="0"/>
              </a:rPr>
              <a:t>Contencioso laboral</a:t>
            </a:r>
          </a:p>
          <a:p>
            <a:pPr lvl="1" algn="just" defTabSz="914400" eaLnBrk="1" hangingPunct="1"/>
            <a:r>
              <a:rPr lang="es-MX" sz="1600">
                <a:latin typeface="Arial" panose="020B0604020202020204" pitchFamily="34" charset="0"/>
                <a:ea typeface="Times New Roman" panose="02020603050405020304" pitchFamily="18" charset="0"/>
                <a:cs typeface="Arial" panose="020B0604020202020204" pitchFamily="34" charset="0"/>
              </a:rPr>
              <a:t>Se conformará una Comisión Sustanciadora, y se seguirá, en lo conducente, lo dispuesto al respecto por la Ley Federal de los Trabajadores al Servicio del Estado. </a:t>
            </a:r>
          </a:p>
        </p:txBody>
      </p:sp>
      <p:sp>
        <p:nvSpPr>
          <p:cNvPr id="39941" name="6 Abrir llave"/>
          <p:cNvSpPr>
            <a:spLocks/>
          </p:cNvSpPr>
          <p:nvPr/>
        </p:nvSpPr>
        <p:spPr bwMode="auto">
          <a:xfrm>
            <a:off x="1835150" y="855663"/>
            <a:ext cx="288925" cy="4535487"/>
          </a:xfrm>
          <a:prstGeom prst="leftBrace">
            <a:avLst>
              <a:gd name="adj1" fmla="val 8285"/>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marL="7429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defTabSz="914400" eaLnBrk="1" hangingPunct="1">
              <a:lnSpc>
                <a:spcPct val="90000"/>
              </a:lnSpc>
              <a:spcBef>
                <a:spcPct val="50000"/>
              </a:spcBef>
              <a:buFont typeface="Wingdings" panose="05000000000000000000" pitchFamily="2" charset="2"/>
              <a:buNone/>
            </a:pPr>
            <a:endParaRPr lang="es-MX" sz="1200">
              <a:latin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986" name="3 Rectángulo"/>
          <p:cNvSpPr>
            <a:spLocks noChangeArrowheads="1"/>
          </p:cNvSpPr>
          <p:nvPr/>
        </p:nvSpPr>
        <p:spPr bwMode="auto">
          <a:xfrm>
            <a:off x="468313" y="293688"/>
            <a:ext cx="8135937"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r>
              <a:rPr lang="es-MX" b="1"/>
              <a:t>Finalmente, pertenecer al personal del TEPJF representa un:</a:t>
            </a:r>
          </a:p>
          <a:p>
            <a:pPr algn="just" eaLnBrk="1" hangingPunct="1"/>
            <a:endParaRPr lang="es-MX"/>
          </a:p>
          <a:p>
            <a:pPr algn="just" eaLnBrk="1" hangingPunct="1"/>
            <a:r>
              <a:rPr lang="es-MX" b="1"/>
              <a:t>RETO: </a:t>
            </a:r>
            <a:r>
              <a:rPr lang="es-MX"/>
              <a:t>Desarrollar y aplicar los conocimientos y habilidades profesionales que cada quien dispone para cumplir a cabalidad con las responsabilidades de sus respectivos cargos dentro de la institución. </a:t>
            </a:r>
          </a:p>
          <a:p>
            <a:pPr algn="just" eaLnBrk="1" hangingPunct="1"/>
            <a:endParaRPr lang="es-MX"/>
          </a:p>
          <a:p>
            <a:pPr algn="just" eaLnBrk="1" hangingPunct="1"/>
            <a:r>
              <a:rPr lang="es-MX" b="1"/>
              <a:t>OPORTUNIDAD: </a:t>
            </a:r>
            <a:r>
              <a:rPr lang="es-MX"/>
              <a:t>Porque se cuenta con los medios suficientes para crecer profesional y personalmente, en la medida en que se esté dispuesto a mantenerse constantemente actualizado y a desempeñarse dentro de una carrera judicial, con reglas específicas y transparentes para ubicarse en mejores posiciones laborales.</a:t>
            </a:r>
          </a:p>
          <a:p>
            <a:pPr algn="just" eaLnBrk="1" hangingPunct="1"/>
            <a:endParaRPr lang="es-MX"/>
          </a:p>
          <a:p>
            <a:pPr algn="just" eaLnBrk="1" hangingPunct="1"/>
            <a:r>
              <a:rPr lang="es-MX"/>
              <a:t>Toca al TEPJF ejercer un papel primordial al resolver todas aquellas impugnaciones que se presentan en materia electoral y, consecuentemente, determinar los derroteros institucionales de una democracia más fuerte e incluyente, la cual cada uno de los servidores de este Tribunal contribuimos a desarrollar con nuestro diario esfuerzo.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468313" y="1695450"/>
            <a:ext cx="8280400" cy="1943100"/>
          </a:xfrm>
          <a:prstGeom prst="flowChartAlternateProcess">
            <a:avLst/>
          </a:prstGeom>
          <a:gradFill rotWithShape="1">
            <a:gsLst>
              <a:gs pos="0">
                <a:schemeClr val="bg1"/>
              </a:gs>
              <a:gs pos="100000">
                <a:srgbClr val="C0C0C0"/>
              </a:gs>
            </a:gsLst>
            <a:lin ang="5400000" scaled="1"/>
          </a:gradFill>
          <a:ln w="9525">
            <a:solidFill>
              <a:srgbClr val="275E42"/>
            </a:solidFill>
            <a:miter lim="800000"/>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MX" sz="1400">
                <a:solidFill>
                  <a:srgbClr val="275E42"/>
                </a:solidFill>
              </a:rPr>
              <a:t>Podrá utilizarse como cita de textos sin alteraciones, señalando la fuente y con la siguiente leyenda:</a:t>
            </a:r>
          </a:p>
          <a:p>
            <a:pPr algn="ctr" eaLnBrk="1" hangingPunct="1"/>
            <a:endParaRPr lang="es-MX" sz="1400">
              <a:solidFill>
                <a:srgbClr val="275E42"/>
              </a:solidFill>
            </a:endParaRPr>
          </a:p>
          <a:p>
            <a:pPr algn="ctr" eaLnBrk="1" hangingPunct="1"/>
            <a:r>
              <a:rPr lang="es-MX" sz="1400">
                <a:solidFill>
                  <a:srgbClr val="275E42"/>
                </a:solidFill>
              </a:rPr>
              <a:t>Centro de Capacitación Judicial Electoral, “Tribunal Electoral del Poder Judicial de la Federación”, Material didáctico de apoyo para la capacitación</a:t>
            </a:r>
            <a:r>
              <a:rPr lang="es-MX" sz="1400" i="1">
                <a:solidFill>
                  <a:srgbClr val="275E42"/>
                </a:solidFill>
              </a:rPr>
              <a:t>, </a:t>
            </a:r>
            <a:r>
              <a:rPr lang="es-MX" sz="1400">
                <a:solidFill>
                  <a:srgbClr val="275E42"/>
                </a:solidFill>
              </a:rPr>
              <a:t>Tribunal Electoral del Poder Judicial de la Federación, mayo de 2011.</a:t>
            </a:r>
          </a:p>
          <a:p>
            <a:pPr algn="ctr" eaLnBrk="1" hangingPunct="1"/>
            <a:endParaRPr lang="es-MX" sz="1400" i="1">
              <a:solidFill>
                <a:srgbClr val="275E42"/>
              </a:solidFill>
            </a:endParaRPr>
          </a:p>
          <a:p>
            <a:pPr algn="ctr" eaLnBrk="1" hangingPunct="1"/>
            <a:r>
              <a:rPr lang="es-MX" b="1">
                <a:solidFill>
                  <a:srgbClr val="275E42"/>
                </a:solidFill>
              </a:rPr>
              <a:t>Queda prohibida su reproducción parcial o total sin autorización.</a:t>
            </a:r>
            <a:endParaRPr lang="es-ES" b="1">
              <a:solidFill>
                <a:srgbClr val="275E42"/>
              </a:solidFill>
            </a:endParaRPr>
          </a:p>
        </p:txBody>
      </p:sp>
      <p:sp>
        <p:nvSpPr>
          <p:cNvPr id="43011" name="Rectangle 3"/>
          <p:cNvSpPr>
            <a:spLocks noChangeArrowheads="1"/>
          </p:cNvSpPr>
          <p:nvPr/>
        </p:nvSpPr>
        <p:spPr bwMode="auto">
          <a:xfrm>
            <a:off x="431800" y="398463"/>
            <a:ext cx="83169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MX" sz="2200" b="1"/>
              <a:t>©</a:t>
            </a:r>
            <a:r>
              <a:rPr lang="es-MX" sz="2200"/>
              <a:t>Derechos Reservados, 2011* a favor del </a:t>
            </a:r>
          </a:p>
          <a:p>
            <a:pPr algn="ctr" eaLnBrk="1" hangingPunct="1"/>
            <a:r>
              <a:rPr lang="es-MX" sz="2200" b="1"/>
              <a:t>Tribunal Electoral del Poder Judicial de la Federación</a:t>
            </a:r>
            <a:endParaRPr lang="es-ES" sz="2200" b="1"/>
          </a:p>
        </p:txBody>
      </p:sp>
      <p:sp>
        <p:nvSpPr>
          <p:cNvPr id="43012" name="Rectangle 4"/>
          <p:cNvSpPr>
            <a:spLocks noChangeArrowheads="1"/>
          </p:cNvSpPr>
          <p:nvPr/>
        </p:nvSpPr>
        <p:spPr bwMode="auto">
          <a:xfrm>
            <a:off x="2286000" y="4359275"/>
            <a:ext cx="4572000" cy="915988"/>
          </a:xfrm>
          <a:prstGeom prst="rect">
            <a:avLst/>
          </a:prstGeom>
          <a:noFill/>
          <a:ln w="9525">
            <a:solidFill>
              <a:srgbClr val="275E4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MX"/>
              <a:t>www.te.gob.mx</a:t>
            </a:r>
          </a:p>
          <a:p>
            <a:pPr algn="ctr" eaLnBrk="1" hangingPunct="1"/>
            <a:r>
              <a:rPr lang="es-MX"/>
              <a:t>www.te.gob.mx/ccje/</a:t>
            </a:r>
          </a:p>
          <a:p>
            <a:pPr algn="ctr" eaLnBrk="1" hangingPunct="1"/>
            <a:r>
              <a:rPr lang="es-MX"/>
              <a:t>ccje@te.gob.mx</a:t>
            </a:r>
            <a:endParaRPr lang="es-ES"/>
          </a:p>
        </p:txBody>
      </p:sp>
      <p:sp>
        <p:nvSpPr>
          <p:cNvPr id="43013" name="Rectangle 3"/>
          <p:cNvSpPr>
            <a:spLocks noChangeArrowheads="1"/>
          </p:cNvSpPr>
          <p:nvPr/>
        </p:nvSpPr>
        <p:spPr bwMode="auto">
          <a:xfrm>
            <a:off x="1795463" y="5557838"/>
            <a:ext cx="545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s-MX" sz="1200"/>
              <a:t>*Revisada y actualizada al 28 de febrero de 2018</a:t>
            </a:r>
          </a:p>
          <a:p>
            <a:pPr algn="ctr" eaLnBrk="1" hangingPunct="1"/>
            <a:r>
              <a:rPr lang="es-MX" sz="1200"/>
              <a:t> por el Dr. Marco Antonio Pérez De los Reyes y el Mtro. René Casoluengo Méndez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07950" y="693738"/>
          <a:ext cx="8964613" cy="4538662"/>
        </p:xfrm>
        <a:graphic>
          <a:graphicData uri="http://schemas.openxmlformats.org/drawingml/2006/table">
            <a:tbl>
              <a:tblPr/>
              <a:tblGrid>
                <a:gridCol w="899605">
                  <a:extLst>
                    <a:ext uri="{9D8B030D-6E8A-4147-A177-3AD203B41FA5}">
                      <a16:colId xmlns:a16="http://schemas.microsoft.com/office/drawing/2014/main" xmlns="" val="20000"/>
                    </a:ext>
                  </a:extLst>
                </a:gridCol>
                <a:gridCol w="8065008">
                  <a:extLst>
                    <a:ext uri="{9D8B030D-6E8A-4147-A177-3AD203B41FA5}">
                      <a16:colId xmlns:a16="http://schemas.microsoft.com/office/drawing/2014/main" xmlns="" val="20001"/>
                    </a:ext>
                  </a:extLst>
                </a:gridCol>
              </a:tblGrid>
              <a:tr h="1219293">
                <a:tc rowSpan="2">
                  <a:txBody>
                    <a:bodyPr/>
                    <a:lstStyle/>
                    <a:p>
                      <a:pPr marL="82550" indent="0">
                        <a:spcAft>
                          <a:spcPts val="0"/>
                        </a:spcAft>
                      </a:pPr>
                      <a:r>
                        <a:rPr lang="es-MX" sz="1600" dirty="0" smtClean="0">
                          <a:latin typeface="Arial"/>
                          <a:ea typeface="Times New Roman"/>
                          <a:cs typeface="Times New Roman"/>
                        </a:rPr>
                        <a:t>TEPJF</a:t>
                      </a:r>
                    </a:p>
                    <a:p>
                      <a:pPr marL="82550" indent="0">
                        <a:spcAft>
                          <a:spcPts val="0"/>
                        </a:spcAft>
                      </a:pPr>
                      <a:r>
                        <a:rPr lang="es-MX" sz="1600" dirty="0" smtClean="0">
                          <a:latin typeface="Arial"/>
                          <a:ea typeface="Times New Roman"/>
                          <a:cs typeface="Times New Roman"/>
                        </a:rPr>
                        <a:t>Entre</a:t>
                      </a:r>
                      <a:r>
                        <a:rPr lang="es-MX" sz="1600" baseline="0" dirty="0" smtClean="0">
                          <a:latin typeface="Arial"/>
                          <a:ea typeface="Times New Roman"/>
                          <a:cs typeface="Times New Roman"/>
                        </a:rPr>
                        <a:t> otras:</a:t>
                      </a:r>
                      <a:r>
                        <a:rPr lang="es-MX" sz="1600" dirty="0" smtClean="0">
                          <a:latin typeface="Arial"/>
                          <a:ea typeface="Times New Roman"/>
                          <a:cs typeface="Times New Roman"/>
                        </a:rPr>
                        <a:t> </a:t>
                      </a:r>
                      <a:endParaRPr lang="es-MX" sz="1600" dirty="0">
                        <a:latin typeface="Times New Roman"/>
                        <a:ea typeface="Times New Roman"/>
                        <a:cs typeface="Times New Roman"/>
                      </a:endParaRPr>
                    </a:p>
                  </a:txBody>
                  <a:tcPr marL="53737" marR="53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MX" sz="1600" dirty="0" smtClean="0">
                          <a:latin typeface="Arial"/>
                          <a:ea typeface="Times New Roman"/>
                          <a:cs typeface="Times New Roman"/>
                        </a:rPr>
                        <a:t>Conocer </a:t>
                      </a:r>
                      <a:r>
                        <a:rPr lang="es-MX" sz="1600" dirty="0">
                          <a:latin typeface="Arial"/>
                          <a:ea typeface="Times New Roman"/>
                          <a:cs typeface="Times New Roman"/>
                        </a:rPr>
                        <a:t>y resolver las impugnaciones en materia electoral</a:t>
                      </a:r>
                      <a:r>
                        <a:rPr lang="es-MX" sz="1600" dirty="0" smtClean="0">
                          <a:latin typeface="Arial"/>
                          <a:ea typeface="Times New Roman"/>
                          <a:cs typeface="Times New Roman"/>
                        </a:rPr>
                        <a:t>, </a:t>
                      </a:r>
                      <a:r>
                        <a:rPr lang="es-MX" sz="1600" baseline="0" dirty="0" smtClean="0">
                          <a:latin typeface="+mn-lt"/>
                          <a:ea typeface="Times New Roman"/>
                          <a:cs typeface="Times New Roman"/>
                        </a:rPr>
                        <a:t>entre otras,</a:t>
                      </a:r>
                      <a:r>
                        <a:rPr lang="es-MX" sz="1600" dirty="0" smtClean="0">
                          <a:latin typeface="+mn-lt"/>
                          <a:ea typeface="Times New Roman"/>
                          <a:cs typeface="Times New Roman"/>
                        </a:rPr>
                        <a:t> </a:t>
                      </a:r>
                      <a:r>
                        <a:rPr lang="es-MX" sz="1600" baseline="0" dirty="0" smtClean="0">
                          <a:latin typeface="+mn-lt"/>
                          <a:ea typeface="Times New Roman"/>
                          <a:cs typeface="Times New Roman"/>
                        </a:rPr>
                        <a:t>si el INE impone sanciones a un partido político (RAP), </a:t>
                      </a:r>
                      <a:r>
                        <a:rPr lang="es-MX" sz="1600" dirty="0" smtClean="0">
                          <a:latin typeface="Arial"/>
                          <a:ea typeface="Times New Roman"/>
                          <a:cs typeface="Times New Roman"/>
                        </a:rPr>
                        <a:t>la </a:t>
                      </a:r>
                      <a:r>
                        <a:rPr lang="es-MX" sz="1600" dirty="0">
                          <a:latin typeface="Arial"/>
                          <a:ea typeface="Times New Roman"/>
                          <a:cs typeface="Times New Roman"/>
                        </a:rPr>
                        <a:t>negativa del </a:t>
                      </a:r>
                      <a:r>
                        <a:rPr lang="es-MX" sz="1600" dirty="0" smtClean="0">
                          <a:latin typeface="Arial"/>
                          <a:ea typeface="Times New Roman"/>
                          <a:cs typeface="Times New Roman"/>
                        </a:rPr>
                        <a:t>INE a</a:t>
                      </a:r>
                      <a:r>
                        <a:rPr lang="es-MX" sz="1600" baseline="0" dirty="0" smtClean="0">
                          <a:latin typeface="Arial"/>
                          <a:ea typeface="Times New Roman"/>
                          <a:cs typeface="Times New Roman"/>
                        </a:rPr>
                        <a:t> e</a:t>
                      </a:r>
                      <a:r>
                        <a:rPr lang="es-MX" sz="1600" dirty="0" smtClean="0">
                          <a:latin typeface="Arial"/>
                          <a:ea typeface="Times New Roman"/>
                          <a:cs typeface="Times New Roman"/>
                        </a:rPr>
                        <a:t>ntregar </a:t>
                      </a:r>
                      <a:r>
                        <a:rPr lang="es-MX" sz="1600" dirty="0">
                          <a:latin typeface="Arial"/>
                          <a:ea typeface="Times New Roman"/>
                          <a:cs typeface="Times New Roman"/>
                        </a:rPr>
                        <a:t>la credencial para votar con fotografía </a:t>
                      </a:r>
                      <a:r>
                        <a:rPr lang="es-MX" sz="1600" dirty="0" smtClean="0">
                          <a:latin typeface="Arial"/>
                          <a:ea typeface="Times New Roman"/>
                          <a:cs typeface="Times New Roman"/>
                        </a:rPr>
                        <a:t>y registrar </a:t>
                      </a:r>
                      <a:r>
                        <a:rPr lang="es-MX" sz="1600" dirty="0">
                          <a:latin typeface="Arial"/>
                          <a:ea typeface="Times New Roman"/>
                          <a:cs typeface="Times New Roman"/>
                        </a:rPr>
                        <a:t>a los candidatos a los distintos cargos </a:t>
                      </a:r>
                      <a:r>
                        <a:rPr lang="es-MX" sz="1600" dirty="0" smtClean="0">
                          <a:latin typeface="Arial"/>
                          <a:ea typeface="Times New Roman"/>
                          <a:cs typeface="Times New Roman"/>
                        </a:rPr>
                        <a:t>de </a:t>
                      </a:r>
                      <a:r>
                        <a:rPr lang="es-MX" sz="1600" dirty="0" smtClean="0">
                          <a:latin typeface="+mn-lt"/>
                          <a:ea typeface="Times New Roman"/>
                          <a:cs typeface="Times New Roman"/>
                        </a:rPr>
                        <a:t>elección (JDC)</a:t>
                      </a:r>
                      <a:r>
                        <a:rPr lang="es-MX" sz="1600" dirty="0" smtClean="0">
                          <a:latin typeface="Arial"/>
                          <a:ea typeface="Times New Roman"/>
                          <a:cs typeface="Times New Roman"/>
                        </a:rPr>
                        <a:t>;</a:t>
                      </a:r>
                      <a:r>
                        <a:rPr lang="es-MX" sz="1600" baseline="0" dirty="0" smtClean="0">
                          <a:latin typeface="Arial"/>
                          <a:ea typeface="Times New Roman"/>
                          <a:cs typeface="Times New Roman"/>
                        </a:rPr>
                        <a:t> si se presentaron causales de nulidad de votación o de elección (JIN), si se impugnan las resoluciones de las autoridades electorales de las entidades federativas (JRC).</a:t>
                      </a:r>
                      <a:endParaRPr lang="es-MX" sz="1600" dirty="0">
                        <a:latin typeface="Times New Roman"/>
                        <a:ea typeface="Times New Roman"/>
                        <a:cs typeface="Times New Roman"/>
                      </a:endParaRPr>
                    </a:p>
                  </a:txBody>
                  <a:tcPr marL="53737" marR="53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93863">
                <a:tc vMerge="1">
                  <a:txBody>
                    <a:bodyPr/>
                    <a:lstStyle/>
                    <a:p>
                      <a:endParaRPr lang="es-MX"/>
                    </a:p>
                  </a:txBody>
                  <a:tcPr/>
                </a:tc>
                <a:tc>
                  <a:txBody>
                    <a:bodyPr/>
                    <a:lstStyle/>
                    <a:p>
                      <a:pPr algn="just">
                        <a:spcAft>
                          <a:spcPts val="0"/>
                        </a:spcAft>
                      </a:pPr>
                      <a:r>
                        <a:rPr lang="es-MX" sz="1600" dirty="0">
                          <a:latin typeface="Arial"/>
                          <a:ea typeface="Times New Roman"/>
                          <a:cs typeface="Times New Roman"/>
                        </a:rPr>
                        <a:t>Efectuar el </a:t>
                      </a:r>
                      <a:r>
                        <a:rPr lang="es-MX" sz="1600" dirty="0" smtClean="0">
                          <a:latin typeface="Arial"/>
                          <a:ea typeface="Times New Roman"/>
                          <a:cs typeface="Times New Roman"/>
                        </a:rPr>
                        <a:t>cómputo </a:t>
                      </a:r>
                      <a:r>
                        <a:rPr lang="es-MX" sz="1600" dirty="0">
                          <a:latin typeface="Arial"/>
                          <a:ea typeface="Times New Roman"/>
                          <a:cs typeface="Times New Roman"/>
                        </a:rPr>
                        <a:t>final de la elección de Presidente de los Estados Unidos Mexicanos y realizar, en su caso, la declaración de validez de la elección y la de presidente electo respecto del candidato que obtenga el mayor número de votos</a:t>
                      </a:r>
                      <a:endParaRPr lang="es-MX" sz="1600" dirty="0">
                        <a:latin typeface="Times New Roman"/>
                        <a:ea typeface="Times New Roman"/>
                        <a:cs typeface="Times New Roman"/>
                      </a:endParaRPr>
                    </a:p>
                  </a:txBody>
                  <a:tcPr marL="53737" marR="53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7717">
                <a:tc rowSpan="5">
                  <a:txBody>
                    <a:bodyPr/>
                    <a:lstStyle/>
                    <a:p>
                      <a:pPr marL="82550" indent="0">
                        <a:spcAft>
                          <a:spcPts val="0"/>
                        </a:spcAft>
                      </a:pPr>
                      <a:r>
                        <a:rPr lang="es-MX" sz="1600" dirty="0" smtClean="0">
                          <a:latin typeface="Arial"/>
                          <a:ea typeface="Times New Roman"/>
                          <a:cs typeface="Times New Roman"/>
                        </a:rPr>
                        <a:t>INE</a:t>
                      </a:r>
                    </a:p>
                    <a:p>
                      <a:pPr marL="82550" indent="0">
                        <a:spcAft>
                          <a:spcPts val="0"/>
                        </a:spcAft>
                      </a:pPr>
                      <a:r>
                        <a:rPr lang="es-MX" sz="1600" dirty="0" smtClean="0">
                          <a:latin typeface="Arial"/>
                          <a:ea typeface="Times New Roman"/>
                          <a:cs typeface="Times New Roman"/>
                        </a:rPr>
                        <a:t>Entre otras:</a:t>
                      </a:r>
                      <a:endParaRPr lang="es-MX" sz="1600" dirty="0">
                        <a:latin typeface="Times New Roman"/>
                        <a:ea typeface="Times New Roman"/>
                        <a:cs typeface="Times New Roman"/>
                      </a:endParaRPr>
                    </a:p>
                  </a:txBody>
                  <a:tcPr marL="53737" marR="53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s-MX" sz="1600" dirty="0">
                          <a:latin typeface="Arial"/>
                          <a:ea typeface="Times New Roman"/>
                          <a:cs typeface="Times New Roman"/>
                        </a:rPr>
                        <a:t>Planear y desarrollar las elecciones federales o </a:t>
                      </a:r>
                      <a:r>
                        <a:rPr lang="es-MX" sz="1600" dirty="0" smtClean="0">
                          <a:latin typeface="Arial"/>
                          <a:ea typeface="Times New Roman"/>
                          <a:cs typeface="Times New Roman"/>
                        </a:rPr>
                        <a:t>locales, seleccionando</a:t>
                      </a:r>
                      <a:r>
                        <a:rPr lang="es-MX" sz="1600" baseline="0" dirty="0" smtClean="0">
                          <a:latin typeface="Arial"/>
                          <a:ea typeface="Times New Roman"/>
                          <a:cs typeface="Times New Roman"/>
                        </a:rPr>
                        <a:t> y capacitando a los ciudadanos que integrarán las casillas electorales</a:t>
                      </a:r>
                      <a:endParaRPr lang="es-MX" sz="1600" dirty="0">
                        <a:latin typeface="Times New Roman"/>
                        <a:ea typeface="Times New Roman"/>
                        <a:cs typeface="Times New Roman"/>
                      </a:endParaRPr>
                    </a:p>
                  </a:txBody>
                  <a:tcPr marL="53737" marR="53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2"/>
                  </a:ext>
                </a:extLst>
              </a:tr>
              <a:tr h="487717">
                <a:tc vMerge="1">
                  <a:txBody>
                    <a:bodyPr/>
                    <a:lstStyle/>
                    <a:p>
                      <a:endParaRPr lang="es-MX"/>
                    </a:p>
                  </a:txBody>
                  <a:tcPr/>
                </a:tc>
                <a:tc>
                  <a:txBody>
                    <a:bodyPr/>
                    <a:lstStyle/>
                    <a:p>
                      <a:pPr algn="just">
                        <a:spcAft>
                          <a:spcPts val="0"/>
                        </a:spcAft>
                      </a:pPr>
                      <a:r>
                        <a:rPr lang="es-MX" sz="1600" dirty="0">
                          <a:latin typeface="Arial"/>
                          <a:ea typeface="Times New Roman"/>
                          <a:cs typeface="Times New Roman"/>
                        </a:rPr>
                        <a:t>Expedir credenciales para votar con fotografía (incluyendo reposiciones y cambios de domicilio)</a:t>
                      </a:r>
                      <a:endParaRPr lang="es-MX" sz="1600" dirty="0">
                        <a:latin typeface="Times New Roman"/>
                        <a:ea typeface="Times New Roman"/>
                        <a:cs typeface="Times New Roman"/>
                      </a:endParaRPr>
                    </a:p>
                  </a:txBody>
                  <a:tcPr marL="53737" marR="53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3"/>
                  </a:ext>
                </a:extLst>
              </a:tr>
              <a:tr h="446931">
                <a:tc vMerge="1">
                  <a:txBody>
                    <a:bodyPr/>
                    <a:lstStyle/>
                    <a:p>
                      <a:endParaRPr lang="es-MX"/>
                    </a:p>
                  </a:txBody>
                  <a:tcPr/>
                </a:tc>
                <a:tc>
                  <a:txBody>
                    <a:bodyPr/>
                    <a:lstStyle/>
                    <a:p>
                      <a:pPr algn="just">
                        <a:spcAft>
                          <a:spcPts val="0"/>
                        </a:spcAft>
                      </a:pPr>
                      <a:r>
                        <a:rPr lang="es-MX" sz="1600" dirty="0">
                          <a:latin typeface="Arial"/>
                          <a:ea typeface="Times New Roman"/>
                          <a:cs typeface="Times New Roman"/>
                        </a:rPr>
                        <a:t>Realizar la división territorial del país en distritos y circunscripciones plurinominales</a:t>
                      </a:r>
                      <a:endParaRPr lang="es-MX" sz="1600" dirty="0">
                        <a:latin typeface="Times New Roman"/>
                        <a:ea typeface="Times New Roman"/>
                        <a:cs typeface="Times New Roman"/>
                      </a:endParaRPr>
                    </a:p>
                  </a:txBody>
                  <a:tcPr marL="53737" marR="53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4"/>
                  </a:ext>
                </a:extLst>
              </a:tr>
              <a:tr h="330028">
                <a:tc vMerge="1">
                  <a:txBody>
                    <a:bodyPr/>
                    <a:lstStyle/>
                    <a:p>
                      <a:endParaRPr lang="es-MX"/>
                    </a:p>
                  </a:txBody>
                  <a:tcPr/>
                </a:tc>
                <a:tc>
                  <a:txBody>
                    <a:bodyPr/>
                    <a:lstStyle/>
                    <a:p>
                      <a:pPr algn="just">
                        <a:spcAft>
                          <a:spcPts val="0"/>
                        </a:spcAft>
                      </a:pPr>
                      <a:r>
                        <a:rPr lang="es-MX" sz="1600" dirty="0">
                          <a:latin typeface="Arial"/>
                          <a:ea typeface="Times New Roman"/>
                          <a:cs typeface="Times New Roman"/>
                        </a:rPr>
                        <a:t>Proporcionar material y documentos para utilizarlos en la jornada electoral</a:t>
                      </a:r>
                      <a:endParaRPr lang="es-MX" sz="1600" dirty="0">
                        <a:latin typeface="Times New Roman"/>
                        <a:ea typeface="Times New Roman"/>
                        <a:cs typeface="Times New Roman"/>
                      </a:endParaRPr>
                    </a:p>
                  </a:txBody>
                  <a:tcPr marL="53737" marR="53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5"/>
                  </a:ext>
                </a:extLst>
              </a:tr>
              <a:tr h="673112">
                <a:tc vMerge="1">
                  <a:txBody>
                    <a:bodyPr/>
                    <a:lstStyle/>
                    <a:p>
                      <a:endParaRPr lang="es-MX"/>
                    </a:p>
                  </a:txBody>
                  <a:tcPr/>
                </a:tc>
                <a:tc>
                  <a:txBody>
                    <a:bodyPr/>
                    <a:lstStyle/>
                    <a:p>
                      <a:pPr algn="just">
                        <a:spcAft>
                          <a:spcPts val="0"/>
                        </a:spcAft>
                      </a:pPr>
                      <a:r>
                        <a:rPr lang="es-MX" sz="1600" dirty="0">
                          <a:latin typeface="Arial"/>
                          <a:ea typeface="Times New Roman"/>
                          <a:cs typeface="Times New Roman"/>
                        </a:rPr>
                        <a:t>Proporcionar resultados de las votaciones y elecciones, proporcionar constancias de mayoría a los ciudadanos vencedores en las elecciones de Diputados y de Senadores</a:t>
                      </a:r>
                      <a:endParaRPr lang="es-MX" sz="1600" dirty="0">
                        <a:latin typeface="Times New Roman"/>
                        <a:ea typeface="Times New Roman"/>
                        <a:cs typeface="Times New Roman"/>
                      </a:endParaRPr>
                    </a:p>
                  </a:txBody>
                  <a:tcPr marL="53737" marR="537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6"/>
                  </a:ext>
                </a:extLst>
              </a:tr>
            </a:tbl>
          </a:graphicData>
        </a:graphic>
      </p:graphicFrame>
      <p:sp>
        <p:nvSpPr>
          <p:cNvPr id="8215" name="4 Rectángulo"/>
          <p:cNvSpPr>
            <a:spLocks noChangeArrowheads="1"/>
          </p:cNvSpPr>
          <p:nvPr/>
        </p:nvSpPr>
        <p:spPr bwMode="auto">
          <a:xfrm>
            <a:off x="317500" y="261938"/>
            <a:ext cx="59404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spcBef>
                <a:spcPct val="20000"/>
              </a:spcBef>
              <a:buClr>
                <a:srgbClr val="660033"/>
              </a:buClr>
            </a:pPr>
            <a:r>
              <a:rPr lang="es-MX" sz="2400" b="1"/>
              <a:t>Distribución de funciones: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218" name="Rectangle 3"/>
          <p:cNvSpPr>
            <a:spLocks noChangeArrowheads="1"/>
          </p:cNvSpPr>
          <p:nvPr/>
        </p:nvSpPr>
        <p:spPr bwMode="auto">
          <a:xfrm>
            <a:off x="1763713" y="1314450"/>
            <a:ext cx="54721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73050" indent="-2730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defTabSz="914400" eaLnBrk="1" hangingPunct="1">
              <a:buFontTx/>
              <a:buChar char="•"/>
            </a:pPr>
            <a:r>
              <a:rPr lang="es-MX" sz="2000">
                <a:solidFill>
                  <a:srgbClr val="000000"/>
                </a:solidFill>
                <a:latin typeface="Arial" panose="020B0604020202020204" pitchFamily="34" charset="0"/>
                <a:ea typeface="Times New Roman" panose="02020603050405020304" pitchFamily="18" charset="0"/>
                <a:cs typeface="Arial" panose="020B0604020202020204" pitchFamily="34" charset="0"/>
              </a:rPr>
              <a:t>Constitución Política de los Estados Unidos Mexicanos (principalmente el Artículo 99)</a:t>
            </a:r>
          </a:p>
          <a:p>
            <a:pPr algn="just" defTabSz="914400">
              <a:buFontTx/>
              <a:buChar char="•"/>
            </a:pPr>
            <a:r>
              <a:rPr lang="es-MX" sz="2000">
                <a:solidFill>
                  <a:srgbClr val="000000"/>
                </a:solidFill>
                <a:latin typeface="Arial" panose="020B0604020202020204" pitchFamily="34" charset="0"/>
                <a:ea typeface="Times New Roman" panose="02020603050405020304" pitchFamily="18" charset="0"/>
                <a:cs typeface="Arial" panose="020B0604020202020204" pitchFamily="34" charset="0"/>
              </a:rPr>
              <a:t>Ley Orgánica del Poder Judicial de la Federación</a:t>
            </a:r>
            <a:endParaRPr lang="es-MX" sz="2000">
              <a:solidFill>
                <a:srgbClr val="000000"/>
              </a:solidFill>
              <a:latin typeface="Arial" panose="020B0604020202020204" pitchFamily="34" charset="0"/>
            </a:endParaRPr>
          </a:p>
          <a:p>
            <a:pPr algn="just" defTabSz="914400">
              <a:buFontTx/>
              <a:buChar char="•"/>
            </a:pPr>
            <a:r>
              <a:rPr lang="es-MX" sz="2000">
                <a:solidFill>
                  <a:srgbClr val="000000"/>
                </a:solidFill>
                <a:latin typeface="Arial" panose="020B0604020202020204" pitchFamily="34" charset="0"/>
                <a:cs typeface="Times New Roman" panose="02020603050405020304" pitchFamily="18" charset="0"/>
              </a:rPr>
              <a:t>Ley General del Sistema de Medios de Impugnación en Materia Electoral</a:t>
            </a:r>
            <a:endParaRPr lang="es-MX" sz="2000">
              <a:solidFill>
                <a:srgbClr val="000000"/>
              </a:solidFill>
              <a:latin typeface="Arial" panose="020B0604020202020204" pitchFamily="34" charset="0"/>
            </a:endParaRPr>
          </a:p>
          <a:p>
            <a:pPr algn="just" defTabSz="914400">
              <a:buFontTx/>
              <a:buChar char="•"/>
            </a:pPr>
            <a:r>
              <a:rPr lang="es-MX" sz="2000">
                <a:solidFill>
                  <a:srgbClr val="000000"/>
                </a:solidFill>
                <a:latin typeface="Arial" panose="020B0604020202020204" pitchFamily="34" charset="0"/>
                <a:cs typeface="Times New Roman" panose="02020603050405020304" pitchFamily="18" charset="0"/>
              </a:rPr>
              <a:t>Ley General de Instituciones y Procedimientos Electorales</a:t>
            </a:r>
            <a:endParaRPr lang="es-MX" sz="2000">
              <a:solidFill>
                <a:srgbClr val="000000"/>
              </a:solidFill>
              <a:latin typeface="Arial" panose="020B0604020202020204" pitchFamily="34" charset="0"/>
            </a:endParaRPr>
          </a:p>
          <a:p>
            <a:pPr algn="just" defTabSz="914400">
              <a:buFontTx/>
              <a:buChar char="•"/>
            </a:pPr>
            <a:r>
              <a:rPr lang="es-MX" sz="2000">
                <a:solidFill>
                  <a:srgbClr val="000000"/>
                </a:solidFill>
                <a:latin typeface="Arial" panose="020B0604020202020204" pitchFamily="34" charset="0"/>
                <a:cs typeface="Times New Roman" panose="02020603050405020304" pitchFamily="18" charset="0"/>
              </a:rPr>
              <a:t>Reglamento Interno del TEPJF</a:t>
            </a:r>
            <a:endParaRPr lang="es-MX" sz="2000">
              <a:solidFill>
                <a:srgbClr val="000000"/>
              </a:solidFill>
              <a:latin typeface="Arial" panose="020B0604020202020204" pitchFamily="34" charset="0"/>
            </a:endParaRPr>
          </a:p>
          <a:p>
            <a:pPr algn="just" defTabSz="914400">
              <a:buFontTx/>
              <a:buChar char="•"/>
            </a:pPr>
            <a:r>
              <a:rPr lang="es-MX" sz="2000">
                <a:solidFill>
                  <a:srgbClr val="000000"/>
                </a:solidFill>
                <a:latin typeface="Arial" panose="020B0604020202020204" pitchFamily="34" charset="0"/>
                <a:cs typeface="Times New Roman" panose="02020603050405020304" pitchFamily="18" charset="0"/>
              </a:rPr>
              <a:t>Acuerdos internos del TEPJF</a:t>
            </a:r>
            <a:endParaRPr lang="es-MX" sz="2000">
              <a:solidFill>
                <a:srgbClr val="000000"/>
              </a:solidFill>
              <a:latin typeface="Arial" panose="020B0604020202020204" pitchFamily="34" charset="0"/>
            </a:endParaRPr>
          </a:p>
        </p:txBody>
      </p:sp>
      <p:sp>
        <p:nvSpPr>
          <p:cNvPr id="9219" name="5 Rectángulo"/>
          <p:cNvSpPr>
            <a:spLocks noChangeArrowheads="1"/>
          </p:cNvSpPr>
          <p:nvPr/>
        </p:nvSpPr>
        <p:spPr bwMode="auto">
          <a:xfrm>
            <a:off x="468313" y="593725"/>
            <a:ext cx="44640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a:spcBef>
                <a:spcPct val="20000"/>
              </a:spcBef>
              <a:buClr>
                <a:srgbClr val="660033"/>
              </a:buClr>
            </a:pPr>
            <a:r>
              <a:rPr lang="es-MX" sz="2400" b="1">
                <a:solidFill>
                  <a:srgbClr val="000000"/>
                </a:solidFill>
              </a:rPr>
              <a:t>Marco normativo del TEPJF:</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6 Rectángulo"/>
          <p:cNvSpPr>
            <a:spLocks noChangeArrowheads="1"/>
          </p:cNvSpPr>
          <p:nvPr/>
        </p:nvSpPr>
        <p:spPr bwMode="auto">
          <a:xfrm>
            <a:off x="3892550" y="44450"/>
            <a:ext cx="525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ES" altLang="es-MX" sz="1800" b="1">
                <a:solidFill>
                  <a:schemeClr val="bg1"/>
                </a:solidFill>
                <a:latin typeface="Arial" panose="020B0604020202020204" pitchFamily="34" charset="0"/>
                <a:ea typeface="MS PGothic" panose="020B0600070205080204" pitchFamily="34" charset="-128"/>
              </a:rPr>
              <a:t>Estructura orgánica del TEPJF</a:t>
            </a:r>
          </a:p>
        </p:txBody>
      </p:sp>
      <p:sp>
        <p:nvSpPr>
          <p:cNvPr id="10243" name="AutoShape 7"/>
          <p:cNvSpPr>
            <a:spLocks noChangeArrowheads="1"/>
          </p:cNvSpPr>
          <p:nvPr/>
        </p:nvSpPr>
        <p:spPr bwMode="auto">
          <a:xfrm>
            <a:off x="5291138" y="1414463"/>
            <a:ext cx="2374900" cy="4318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a:latin typeface="Arial" panose="020B0604020202020204" pitchFamily="34" charset="0"/>
                <a:ea typeface="MS PGothic" panose="020B0600070205080204" pitchFamily="34" charset="-128"/>
              </a:rPr>
              <a:t>8 Salas Regionales</a:t>
            </a:r>
            <a:endParaRPr lang="es-ES" altLang="es-MX" sz="1800">
              <a:latin typeface="Arial" panose="020B0604020202020204" pitchFamily="34" charset="0"/>
              <a:ea typeface="MS PGothic" panose="020B0600070205080204" pitchFamily="34" charset="-128"/>
            </a:endParaRPr>
          </a:p>
        </p:txBody>
      </p:sp>
      <p:sp>
        <p:nvSpPr>
          <p:cNvPr id="10244" name="AutoShape 7"/>
          <p:cNvSpPr>
            <a:spLocks noChangeArrowheads="1"/>
          </p:cNvSpPr>
          <p:nvPr/>
        </p:nvSpPr>
        <p:spPr bwMode="auto">
          <a:xfrm>
            <a:off x="4067175" y="2133600"/>
            <a:ext cx="4681538" cy="2519363"/>
          </a:xfrm>
          <a:prstGeom prst="roundRect">
            <a:avLst>
              <a:gd name="adj" fmla="val 16667"/>
            </a:avLst>
          </a:prstGeom>
          <a:solidFill>
            <a:schemeClr val="bg1">
              <a:alpha val="50195"/>
            </a:schemeClr>
          </a:solidFill>
          <a:ln w="25400" algn="ctr">
            <a:solidFill>
              <a:srgbClr val="0E502B"/>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400">
                <a:latin typeface="Arial" panose="020B0604020202020204" pitchFamily="34" charset="0"/>
                <a:ea typeface="MS PGothic" panose="020B0600070205080204" pitchFamily="34" charset="-128"/>
              </a:rPr>
              <a:t>5 por cada circunscripción y 3 especializadas (reforma 2014):</a:t>
            </a:r>
          </a:p>
          <a:p>
            <a:pPr eaLnBrk="1" hangingPunct="1">
              <a:spcBef>
                <a:spcPct val="0"/>
              </a:spcBef>
              <a:buFont typeface="Wingdings" panose="05000000000000000000" pitchFamily="2" charset="2"/>
              <a:buChar char="§"/>
            </a:pPr>
            <a:r>
              <a:rPr lang="es-MX" altLang="es-MX" sz="1400">
                <a:latin typeface="Arial" panose="020B0604020202020204" pitchFamily="34" charset="0"/>
                <a:ea typeface="MS PGothic" panose="020B0600070205080204" pitchFamily="34" charset="-128"/>
              </a:rPr>
              <a:t> 1ª Guadalajara, Jalisco</a:t>
            </a:r>
          </a:p>
          <a:p>
            <a:pPr eaLnBrk="1" hangingPunct="1">
              <a:spcBef>
                <a:spcPct val="0"/>
              </a:spcBef>
              <a:buFont typeface="Wingdings" panose="05000000000000000000" pitchFamily="2" charset="2"/>
              <a:buChar char="§"/>
            </a:pPr>
            <a:r>
              <a:rPr lang="es-MX" altLang="es-MX" sz="1400">
                <a:latin typeface="Arial" panose="020B0604020202020204" pitchFamily="34" charset="0"/>
                <a:ea typeface="MS PGothic" panose="020B0600070205080204" pitchFamily="34" charset="-128"/>
              </a:rPr>
              <a:t> 2ª Monterrey, Nuevo León</a:t>
            </a:r>
          </a:p>
          <a:p>
            <a:pPr eaLnBrk="1" hangingPunct="1">
              <a:spcBef>
                <a:spcPct val="0"/>
              </a:spcBef>
              <a:buFont typeface="Wingdings" panose="05000000000000000000" pitchFamily="2" charset="2"/>
              <a:buChar char="§"/>
            </a:pPr>
            <a:r>
              <a:rPr lang="es-MX" altLang="es-MX" sz="1400">
                <a:latin typeface="Arial" panose="020B0604020202020204" pitchFamily="34" charset="0"/>
                <a:ea typeface="MS PGothic" panose="020B0600070205080204" pitchFamily="34" charset="-128"/>
              </a:rPr>
              <a:t> 3ª Xalapa, Veracruz</a:t>
            </a:r>
          </a:p>
          <a:p>
            <a:pPr eaLnBrk="1" hangingPunct="1">
              <a:spcBef>
                <a:spcPct val="0"/>
              </a:spcBef>
              <a:buFont typeface="Wingdings" panose="05000000000000000000" pitchFamily="2" charset="2"/>
              <a:buChar char="§"/>
            </a:pPr>
            <a:r>
              <a:rPr lang="es-MX" altLang="es-MX" sz="1400">
                <a:latin typeface="Arial" panose="020B0604020202020204" pitchFamily="34" charset="0"/>
                <a:ea typeface="MS PGothic" panose="020B0600070205080204" pitchFamily="34" charset="-128"/>
              </a:rPr>
              <a:t> 4ª Distrito Federal</a:t>
            </a:r>
          </a:p>
          <a:p>
            <a:pPr eaLnBrk="1" hangingPunct="1">
              <a:spcBef>
                <a:spcPct val="0"/>
              </a:spcBef>
              <a:buFont typeface="Wingdings" panose="05000000000000000000" pitchFamily="2" charset="2"/>
              <a:buChar char="§"/>
            </a:pPr>
            <a:r>
              <a:rPr lang="es-MX" altLang="es-MX" sz="1400">
                <a:latin typeface="Arial" panose="020B0604020202020204" pitchFamily="34" charset="0"/>
                <a:ea typeface="MS PGothic" panose="020B0600070205080204" pitchFamily="34" charset="-128"/>
              </a:rPr>
              <a:t> 5ª Toluca, Estado de México, y </a:t>
            </a:r>
          </a:p>
          <a:p>
            <a:pPr eaLnBrk="1" hangingPunct="1">
              <a:spcBef>
                <a:spcPct val="0"/>
              </a:spcBef>
              <a:buFont typeface="Wingdings" panose="05000000000000000000" pitchFamily="2" charset="2"/>
              <a:buChar char="§"/>
            </a:pPr>
            <a:r>
              <a:rPr lang="es-MX" altLang="es-MX" sz="1400">
                <a:latin typeface="Arial" panose="020B0604020202020204" pitchFamily="34" charset="0"/>
                <a:ea typeface="MS PGothic" panose="020B0600070205080204" pitchFamily="34" charset="-128"/>
              </a:rPr>
              <a:t> Especializada en Sanciones</a:t>
            </a:r>
          </a:p>
          <a:p>
            <a:pPr eaLnBrk="1" hangingPunct="1">
              <a:spcBef>
                <a:spcPct val="0"/>
              </a:spcBef>
              <a:buFont typeface="Wingdings" panose="05000000000000000000" pitchFamily="2" charset="2"/>
              <a:buChar char="§"/>
            </a:pPr>
            <a:r>
              <a:rPr lang="es-MX" altLang="es-MX" sz="1400">
                <a:latin typeface="Arial" panose="020B0604020202020204" pitchFamily="34" charset="0"/>
                <a:ea typeface="MS PGothic" panose="020B0600070205080204" pitchFamily="34" charset="-128"/>
              </a:rPr>
              <a:t> Dos Salas Regionales (funcionarán a partir de 2017)</a:t>
            </a:r>
          </a:p>
          <a:p>
            <a:pPr eaLnBrk="1" hangingPunct="1">
              <a:spcBef>
                <a:spcPct val="0"/>
              </a:spcBef>
              <a:buFontTx/>
              <a:buNone/>
            </a:pPr>
            <a:r>
              <a:rPr lang="es-MX" altLang="es-MX" sz="1400">
                <a:latin typeface="Arial" panose="020B0604020202020204" pitchFamily="34" charset="0"/>
                <a:ea typeface="MS PGothic" panose="020B0600070205080204" pitchFamily="34" charset="-128"/>
              </a:rPr>
              <a:t>Cada una se integra por 3 magistrados.</a:t>
            </a:r>
            <a:endParaRPr lang="es-ES" altLang="es-MX" sz="1400">
              <a:latin typeface="Arial" panose="020B0604020202020204" pitchFamily="34" charset="0"/>
              <a:ea typeface="MS PGothic" panose="020B0600070205080204" pitchFamily="34" charset="-128"/>
            </a:endParaRPr>
          </a:p>
        </p:txBody>
      </p:sp>
      <p:sp>
        <p:nvSpPr>
          <p:cNvPr id="10245" name="AutoShape 7"/>
          <p:cNvSpPr>
            <a:spLocks noChangeArrowheads="1"/>
          </p:cNvSpPr>
          <p:nvPr/>
        </p:nvSpPr>
        <p:spPr bwMode="auto">
          <a:xfrm>
            <a:off x="684213" y="2997200"/>
            <a:ext cx="3240087" cy="576263"/>
          </a:xfrm>
          <a:prstGeom prst="roundRect">
            <a:avLst>
              <a:gd name="adj" fmla="val 16667"/>
            </a:avLst>
          </a:prstGeom>
          <a:solidFill>
            <a:schemeClr val="bg1">
              <a:alpha val="50195"/>
            </a:schemeClr>
          </a:solidFill>
          <a:ln w="25400" algn="ctr">
            <a:solidFill>
              <a:srgbClr val="0E502B"/>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600">
                <a:latin typeface="Arial" panose="020B0604020202020204" pitchFamily="34" charset="0"/>
                <a:ea typeface="MS PGothic" panose="020B0600070205080204" pitchFamily="34" charset="-128"/>
              </a:rPr>
              <a:t>Se integra por 7 magistrados</a:t>
            </a:r>
            <a:endParaRPr lang="es-ES" altLang="es-MX" sz="1600">
              <a:latin typeface="Arial" panose="020B0604020202020204" pitchFamily="34" charset="0"/>
              <a:ea typeface="MS PGothic" panose="020B0600070205080204" pitchFamily="34" charset="-128"/>
            </a:endParaRPr>
          </a:p>
        </p:txBody>
      </p:sp>
      <p:sp>
        <p:nvSpPr>
          <p:cNvPr id="10246" name="AutoShape 7"/>
          <p:cNvSpPr>
            <a:spLocks noChangeArrowheads="1"/>
          </p:cNvSpPr>
          <p:nvPr/>
        </p:nvSpPr>
        <p:spPr bwMode="auto">
          <a:xfrm>
            <a:off x="1547813" y="1412875"/>
            <a:ext cx="1655762" cy="4318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800">
                <a:latin typeface="Arial" panose="020B0604020202020204" pitchFamily="34" charset="0"/>
                <a:ea typeface="MS PGothic" panose="020B0600070205080204" pitchFamily="34" charset="-128"/>
              </a:rPr>
              <a:t>Sala Superior</a:t>
            </a:r>
            <a:endParaRPr lang="es-ES" altLang="es-MX" sz="1800">
              <a:latin typeface="Arial" panose="020B0604020202020204" pitchFamily="34" charset="0"/>
              <a:ea typeface="MS PGothic" panose="020B0600070205080204" pitchFamily="34" charset="-128"/>
            </a:endParaRPr>
          </a:p>
        </p:txBody>
      </p:sp>
      <p:sp>
        <p:nvSpPr>
          <p:cNvPr id="10247" name="AutoShape 7"/>
          <p:cNvSpPr>
            <a:spLocks noChangeArrowheads="1"/>
          </p:cNvSpPr>
          <p:nvPr/>
        </p:nvSpPr>
        <p:spPr bwMode="auto">
          <a:xfrm>
            <a:off x="684213" y="4797425"/>
            <a:ext cx="8064500" cy="1152525"/>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MX" altLang="es-MX" sz="1600">
                <a:latin typeface="Arial" panose="020B0604020202020204" pitchFamily="34" charset="0"/>
                <a:ea typeface="MS PGothic" panose="020B0600070205080204" pitchFamily="34" charset="-128"/>
              </a:rPr>
              <a:t>- </a:t>
            </a:r>
            <a:r>
              <a:rPr lang="es-MX" altLang="es-MX" sz="1400">
                <a:latin typeface="Arial" panose="020B0604020202020204" pitchFamily="34" charset="0"/>
                <a:ea typeface="MS PGothic" panose="020B0600070205080204" pitchFamily="34" charset="-128"/>
              </a:rPr>
              <a:t>Todos los magistrados permanecen en el cargo 9 años. (art. 99 de la Constitución </a:t>
            </a:r>
            <a:r>
              <a:rPr lang="es-ES" altLang="es-MX" sz="1400">
                <a:latin typeface="Arial" panose="020B0604020202020204" pitchFamily="34" charset="0"/>
                <a:ea typeface="MS PGothic" panose="020B0600070205080204" pitchFamily="34" charset="-128"/>
              </a:rPr>
              <a:t>Política  de los Estados Unidos Mexicanos.*</a:t>
            </a:r>
            <a:endParaRPr lang="es-MX" altLang="es-MX" sz="1400">
              <a:latin typeface="Arial" panose="020B0604020202020204" pitchFamily="34" charset="0"/>
              <a:ea typeface="MS PGothic" panose="020B0600070205080204" pitchFamily="34" charset="-128"/>
            </a:endParaRPr>
          </a:p>
          <a:p>
            <a:pPr eaLnBrk="1" hangingPunct="1">
              <a:spcBef>
                <a:spcPct val="0"/>
              </a:spcBef>
              <a:buFontTx/>
              <a:buChar char="-"/>
            </a:pPr>
            <a:r>
              <a:rPr lang="es-MX" altLang="es-MX" sz="1400">
                <a:latin typeface="Arial" panose="020B0604020202020204" pitchFamily="34" charset="0"/>
                <a:ea typeface="MS PGothic" panose="020B0600070205080204" pitchFamily="34" charset="-128"/>
              </a:rPr>
              <a:t>Son designados por las 2/3 partes de los miembros presentes de la Cámara de Senadores, a propuesta de la SCJN.</a:t>
            </a:r>
          </a:p>
          <a:p>
            <a:pPr eaLnBrk="1" hangingPunct="1">
              <a:spcBef>
                <a:spcPct val="0"/>
              </a:spcBef>
              <a:buFontTx/>
              <a:buChar char="-"/>
            </a:pPr>
            <a:r>
              <a:rPr lang="es-MX" altLang="es-MX" sz="1400">
                <a:latin typeface="Arial" panose="020B0604020202020204" pitchFamily="34" charset="0"/>
                <a:ea typeface="MS PGothic" panose="020B0600070205080204" pitchFamily="34" charset="-128"/>
              </a:rPr>
              <a:t>Su renovación es escalonada.</a:t>
            </a:r>
            <a:endParaRPr lang="es-ES" altLang="es-MX" sz="1400">
              <a:latin typeface="Arial" panose="020B0604020202020204" pitchFamily="34" charset="0"/>
              <a:ea typeface="MS PGothic" panose="020B0600070205080204" pitchFamily="34" charset="-128"/>
            </a:endParaRPr>
          </a:p>
        </p:txBody>
      </p:sp>
      <p:sp>
        <p:nvSpPr>
          <p:cNvPr id="15" name="14 Flecha derecha"/>
          <p:cNvSpPr/>
          <p:nvPr/>
        </p:nvSpPr>
        <p:spPr bwMode="auto">
          <a:xfrm rot="5400000">
            <a:off x="2231231" y="1808957"/>
            <a:ext cx="288925" cy="360362"/>
          </a:xfrm>
          <a:prstGeom prst="rightArrow">
            <a:avLst/>
          </a:prstGeom>
          <a:solidFill>
            <a:schemeClr val="bg1">
              <a:lumMod val="50000"/>
            </a:schemeClr>
          </a:solidFill>
          <a:ln w="34925">
            <a:solidFill>
              <a:schemeClr val="bg1">
                <a:lumMod val="50000"/>
              </a:schemeClr>
            </a:solidFill>
            <a:miter lim="800000"/>
            <a:headEnd/>
            <a:tailEnd/>
          </a:ln>
        </p:spPr>
        <p:txBody>
          <a:bodyPr rot="10800000" vert="eaVert" wrap="none" anchor="ctr"/>
          <a:lstStyle/>
          <a:p>
            <a:pPr defTabSz="912813" eaLnBrk="1" fontAlgn="auto" hangingPunct="1">
              <a:spcBef>
                <a:spcPts val="0"/>
              </a:spcBef>
              <a:spcAft>
                <a:spcPts val="0"/>
              </a:spcAft>
              <a:defRPr/>
            </a:pPr>
            <a:endParaRPr lang="es-MX">
              <a:latin typeface="+mn-lt"/>
              <a:ea typeface="ＭＳ Ｐゴシック" charset="-128"/>
            </a:endParaRPr>
          </a:p>
        </p:txBody>
      </p:sp>
      <p:sp>
        <p:nvSpPr>
          <p:cNvPr id="16" name="15 Flecha derecha"/>
          <p:cNvSpPr/>
          <p:nvPr/>
        </p:nvSpPr>
        <p:spPr bwMode="auto">
          <a:xfrm rot="5400000">
            <a:off x="6373813" y="1809750"/>
            <a:ext cx="287337" cy="360363"/>
          </a:xfrm>
          <a:prstGeom prst="rightArrow">
            <a:avLst/>
          </a:prstGeom>
          <a:solidFill>
            <a:schemeClr val="bg1">
              <a:lumMod val="50000"/>
            </a:schemeClr>
          </a:solidFill>
          <a:ln w="34925">
            <a:solidFill>
              <a:schemeClr val="bg1">
                <a:lumMod val="50000"/>
              </a:schemeClr>
            </a:solidFill>
            <a:miter lim="800000"/>
            <a:headEnd/>
            <a:tailEnd/>
          </a:ln>
        </p:spPr>
        <p:txBody>
          <a:bodyPr rot="10800000" vert="eaVert" wrap="none" anchor="ctr"/>
          <a:lstStyle/>
          <a:p>
            <a:pPr defTabSz="912813" eaLnBrk="1" fontAlgn="auto" hangingPunct="1">
              <a:spcBef>
                <a:spcPts val="0"/>
              </a:spcBef>
              <a:spcAft>
                <a:spcPts val="0"/>
              </a:spcAft>
              <a:defRPr/>
            </a:pPr>
            <a:endParaRPr lang="es-MX">
              <a:latin typeface="+mn-lt"/>
              <a:ea typeface="ＭＳ Ｐゴシック" charset="-128"/>
            </a:endParaRPr>
          </a:p>
        </p:txBody>
      </p:sp>
      <p:sp>
        <p:nvSpPr>
          <p:cNvPr id="10250" name="AutoShape 7"/>
          <p:cNvSpPr>
            <a:spLocks noChangeArrowheads="1"/>
          </p:cNvSpPr>
          <p:nvPr/>
        </p:nvSpPr>
        <p:spPr bwMode="auto">
          <a:xfrm>
            <a:off x="3635375" y="693738"/>
            <a:ext cx="1655763" cy="431800"/>
          </a:xfrm>
          <a:prstGeom prst="roundRect">
            <a:avLst>
              <a:gd name="adj" fmla="val 16667"/>
            </a:avLst>
          </a:prstGeom>
          <a:solidFill>
            <a:srgbClr val="DDDDDD">
              <a:alpha val="50195"/>
            </a:srgbClr>
          </a:solidFill>
          <a:ln w="25400" algn="ctr">
            <a:solidFill>
              <a:schemeClr val="bg2"/>
            </a:solidFill>
            <a:round/>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2000" b="1">
                <a:latin typeface="Arial" panose="020B0604020202020204" pitchFamily="34" charset="0"/>
                <a:ea typeface="MS PGothic" panose="020B0600070205080204" pitchFamily="34" charset="-128"/>
              </a:rPr>
              <a:t>TEPJF</a:t>
            </a:r>
            <a:endParaRPr lang="es-ES" altLang="es-MX" sz="2000" b="1">
              <a:latin typeface="Arial" panose="020B0604020202020204" pitchFamily="34" charset="0"/>
              <a:ea typeface="MS PGothic" panose="020B0600070205080204" pitchFamily="34" charset="-128"/>
            </a:endParaRPr>
          </a:p>
        </p:txBody>
      </p:sp>
      <p:cxnSp>
        <p:nvCxnSpPr>
          <p:cNvPr id="12" name="11 Conector angular"/>
          <p:cNvCxnSpPr/>
          <p:nvPr/>
        </p:nvCxnSpPr>
        <p:spPr bwMode="auto">
          <a:xfrm rot="5400000" flipH="1" flipV="1">
            <a:off x="4428332" y="-673894"/>
            <a:ext cx="0" cy="4176713"/>
          </a:xfrm>
          <a:prstGeom prst="bentConnector3">
            <a:avLst>
              <a:gd name="adj1" fmla="val 92277419"/>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cxnSp>
        <p:nvCxnSpPr>
          <p:cNvPr id="14" name="13 Conector recto"/>
          <p:cNvCxnSpPr/>
          <p:nvPr/>
        </p:nvCxnSpPr>
        <p:spPr bwMode="auto">
          <a:xfrm rot="5400000">
            <a:off x="4283869" y="1269207"/>
            <a:ext cx="287337"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p:spPr>
      </p:cxnSp>
      <p:sp>
        <p:nvSpPr>
          <p:cNvPr id="10253" name="12 CuadroTexto"/>
          <p:cNvSpPr txBox="1">
            <a:spLocks noChangeArrowheads="1"/>
          </p:cNvSpPr>
          <p:nvPr/>
        </p:nvSpPr>
        <p:spPr bwMode="auto">
          <a:xfrm>
            <a:off x="468313" y="5951538"/>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MX" sz="1200" b="1">
                <a:latin typeface="Arial" panose="020B0604020202020204" pitchFamily="34" charset="0"/>
                <a:ea typeface="MS PGothic" panose="020B0600070205080204" pitchFamily="34" charset="-128"/>
              </a:rPr>
              <a:t>Notas:</a:t>
            </a:r>
            <a:r>
              <a:rPr lang="es-ES" altLang="es-MX" sz="1200">
                <a:latin typeface="Arial" panose="020B0604020202020204" pitchFamily="34" charset="0"/>
                <a:ea typeface="MS PGothic" panose="020B0600070205080204" pitchFamily="34" charset="-128"/>
              </a:rPr>
              <a:t> * De acuerdo al artículo quinto transitorio de la reforma de 1 de julio de 2008 al artículo 198 de la Ley Orgánica del Poder Judicial de la Federación, la Cámara de Senadores para efectos del escalonamiento  de Magistrados de Salas Regionales, eligió  a un magistrado por 3 años, a uno por 6 y a otro por 9 en cada Sala.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ángulo 1"/>
          <p:cNvSpPr>
            <a:spLocks noChangeArrowheads="1"/>
          </p:cNvSpPr>
          <p:nvPr/>
        </p:nvSpPr>
        <p:spPr bwMode="auto">
          <a:xfrm>
            <a:off x="-1908175" y="-6727825"/>
            <a:ext cx="13104813"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r>
              <a:rPr lang="es-MX" sz="1200"/>
              <a:t>Artículo Cuarto.- Para efectos del escalonamiento en la elección de los magistrados de la Sala Superior establecido en el artículo 99 de la Constitución Política de los Estados Unidos Mexicanos, se estará a lo siguiente:</a:t>
            </a:r>
          </a:p>
          <a:p>
            <a:pPr algn="just" eaLnBrk="1" hangingPunct="1"/>
            <a:endParaRPr lang="es-MX" sz="1200"/>
          </a:p>
          <a:p>
            <a:pPr algn="just" eaLnBrk="1" hangingPunct="1"/>
            <a:r>
              <a:rPr lang="es-MX" sz="1200"/>
              <a:t>I) Antes del 20 de abril de 2015, la Cámara de Senadores elegirá al magistrado electoral de la Sala Superior que sustituya al magistrado cuyo mandato concluye en la fecha antes citada; el electo lo será para un período que concluirá el 4 de noviembre de 2016.</a:t>
            </a:r>
          </a:p>
          <a:p>
            <a:pPr algn="just" eaLnBrk="1" hangingPunct="1"/>
            <a:endParaRPr lang="es-MX" sz="1200"/>
          </a:p>
          <a:p>
            <a:pPr algn="just" eaLnBrk="1" hangingPunct="1"/>
            <a:r>
              <a:rPr lang="es-MX" sz="1200"/>
              <a:t>II) A más tardar el 30 de octubre de 2016, la Cámara de Senadores elegirá a siete nuevos magistrados electorales de la Sala Superior que iniciarán su mandato el 4 de noviembre de 2016; dos de ellos concluirán su mandato el 31 de octubre de 2019, dos más el 31 de octubre de 2022 y los tres restantes el 31 de octubre de 2025. Al aprobar los nombramientos el Senado deberá señalar el período de mandato que corresponde a cada magistrado. Todos aquellos que hayan desempeñado el cargo de magistrado electoral no podrán ser reelectos.</a:t>
            </a:r>
          </a:p>
          <a:p>
            <a:pPr algn="just" eaLnBrk="1" hangingPunct="1"/>
            <a:endParaRPr lang="es-MX" sz="1200"/>
          </a:p>
          <a:p>
            <a:pPr algn="just" eaLnBrk="1" hangingPunct="1"/>
            <a:r>
              <a:rPr lang="es-MX" sz="1200"/>
              <a:t>(Reformado [N.E. Adicionado] mediante decreto publicado el 3 de noviembre de 2016)</a:t>
            </a:r>
          </a:p>
          <a:p>
            <a:pPr algn="just" eaLnBrk="1" hangingPunct="1"/>
            <a:r>
              <a:rPr lang="es-MX" sz="1200"/>
              <a:t> </a:t>
            </a:r>
          </a:p>
          <a:p>
            <a:pPr algn="just" eaLnBrk="1" hangingPunct="1"/>
            <a:r>
              <a:rPr lang="es-MX" sz="1200"/>
              <a:t>Los siete magistrados de la Sala Superior del Tribunal Electoral del Poder Judicial de la Federación, electos por la Cámara de Senadores el 20 de octubre de 2016 y cuyo mandato inicia el 4 de noviembre del mismo año, desempeñarán su encargo conforme a lo siguiente:</a:t>
            </a:r>
          </a:p>
          <a:p>
            <a:pPr algn="just" eaLnBrk="1" hangingPunct="1"/>
            <a:endParaRPr lang="es-MX" sz="1200"/>
          </a:p>
          <a:p>
            <a:pPr algn="just" eaLnBrk="1" hangingPunct="1"/>
            <a:r>
              <a:rPr lang="es-MX" sz="1200"/>
              <a:t>(Reformado [N.E. Adicionado] mediante decreto publicado el 3 de noviembre de 2016)</a:t>
            </a:r>
          </a:p>
          <a:p>
            <a:pPr algn="just" eaLnBrk="1" hangingPunct="1"/>
            <a:r>
              <a:rPr lang="es-MX" sz="1200"/>
              <a:t> </a:t>
            </a:r>
          </a:p>
          <a:p>
            <a:pPr algn="just" eaLnBrk="1" hangingPunct="1"/>
            <a:r>
              <a:rPr lang="es-MX" sz="1200"/>
              <a:t>a) Los dos Magistrados electos originalmente para el periodo comprendido del 4 de noviembre de 2016 al 31 de octubre de 2019, durarán en su encargo hasta el 31 de octubre de 2023;</a:t>
            </a:r>
          </a:p>
          <a:p>
            <a:pPr algn="just" eaLnBrk="1" hangingPunct="1"/>
            <a:endParaRPr lang="es-MX" sz="1200"/>
          </a:p>
          <a:p>
            <a:pPr algn="just" eaLnBrk="1" hangingPunct="1"/>
            <a:r>
              <a:rPr lang="es-MX" sz="1200"/>
              <a:t>(Reformado [N.E. Adicionado] mediante decreto publicado el 3 de noviembre de 2016)</a:t>
            </a:r>
          </a:p>
          <a:p>
            <a:pPr algn="just" eaLnBrk="1" hangingPunct="1"/>
            <a:r>
              <a:rPr lang="es-MX" sz="1200"/>
              <a:t> </a:t>
            </a:r>
          </a:p>
          <a:p>
            <a:pPr algn="just" eaLnBrk="1" hangingPunct="1"/>
            <a:r>
              <a:rPr lang="es-MX" sz="1200"/>
              <a:t>b) Los dos Magistrados electos originalmente para el periodo comprendido del 4 de noviembre de 2016 al 31 de octubre de 2022, durarán en su encargo hasta el 31 de octubre de 2024, y</a:t>
            </a:r>
          </a:p>
          <a:p>
            <a:pPr algn="just" eaLnBrk="1" hangingPunct="1"/>
            <a:endParaRPr lang="es-MX" sz="1200"/>
          </a:p>
          <a:p>
            <a:pPr algn="just" eaLnBrk="1" hangingPunct="1"/>
            <a:r>
              <a:rPr lang="es-MX" sz="1200"/>
              <a:t>(Reformado [N.E. Adicionado] mediante decreto publicado el 3 de noviembre de 2016)</a:t>
            </a:r>
          </a:p>
          <a:p>
            <a:pPr algn="just" eaLnBrk="1" hangingPunct="1"/>
            <a:r>
              <a:rPr lang="es-MX" sz="1200"/>
              <a:t> </a:t>
            </a:r>
          </a:p>
          <a:p>
            <a:pPr algn="just" eaLnBrk="1" hangingPunct="1"/>
            <a:r>
              <a:rPr lang="es-MX" sz="1200"/>
              <a:t>c) Los tres Magistrados restantes, ejercerán su encargo en los mismos términos de la elección realizada por la Cámara de Senadores, en el periodo comprendido del 4 de noviembre de 2016 al 31 de octubre de 2025.</a:t>
            </a:r>
          </a:p>
        </p:txBody>
      </p:sp>
      <p:sp>
        <p:nvSpPr>
          <p:cNvPr id="3" name="Rectángulo redondeado 2"/>
          <p:cNvSpPr/>
          <p:nvPr/>
        </p:nvSpPr>
        <p:spPr>
          <a:xfrm>
            <a:off x="107950" y="2060575"/>
            <a:ext cx="8928100" cy="4392613"/>
          </a:xfrm>
          <a:prstGeom prst="round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MX"/>
          </a:p>
        </p:txBody>
      </p:sp>
      <p:pic>
        <p:nvPicPr>
          <p:cNvPr id="11268"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276475"/>
            <a:ext cx="835342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ángulo 5"/>
          <p:cNvSpPr>
            <a:spLocks noChangeArrowheads="1"/>
          </p:cNvSpPr>
          <p:nvPr/>
        </p:nvSpPr>
        <p:spPr bwMode="auto">
          <a:xfrm>
            <a:off x="107950" y="1006475"/>
            <a:ext cx="89281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MX" altLang="es-MX" sz="1800" b="1" baseline="-25000">
                <a:latin typeface="Arial" panose="020B0604020202020204" pitchFamily="34" charset="0"/>
                <a:ea typeface="MS PGothic" panose="020B0600070205080204" pitchFamily="34" charset="-128"/>
              </a:rPr>
              <a:t>Según Decreto publicado el 3 de noviembre de 2016 en el DOF se aprobaron reformas a la Ley Orgánica del Poder Judicial de la Federación, introduciendo entre otros el siguiente: Artículo Único.-</a:t>
            </a:r>
            <a:r>
              <a:rPr lang="es-MX" altLang="es-MX" sz="1800" baseline="-25000">
                <a:latin typeface="Arial" panose="020B0604020202020204" pitchFamily="34" charset="0"/>
                <a:ea typeface="MS PGothic" panose="020B0600070205080204" pitchFamily="34" charset="-128"/>
              </a:rPr>
              <a:t> Se reforma el artículo Cuarto de las Disposiciones Transitorias de la Ley Orgánica del Poder Judicial de la Federación, del "Decreto por el que se reforman, adicionan y derogan diversas disposiciones de la Ley Orgánica del Poder Judicial de la Federación y de la Ley General del Sistema de Medios de Impugnación en Materia Electoral", publicado en el Diario Oficial de la Federación el 1o. de julio de 2008.</a:t>
            </a:r>
          </a:p>
        </p:txBody>
      </p:sp>
      <p:sp>
        <p:nvSpPr>
          <p:cNvPr id="11270" name="16 Rectángulo"/>
          <p:cNvSpPr>
            <a:spLocks noChangeArrowheads="1"/>
          </p:cNvSpPr>
          <p:nvPr/>
        </p:nvSpPr>
        <p:spPr bwMode="auto">
          <a:xfrm>
            <a:off x="3892550" y="44450"/>
            <a:ext cx="525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ES" altLang="es-MX" sz="1800" b="1">
                <a:solidFill>
                  <a:schemeClr val="bg1"/>
                </a:solidFill>
                <a:latin typeface="Arial" panose="020B0604020202020204" pitchFamily="34" charset="0"/>
                <a:ea typeface="MS PGothic" panose="020B0600070205080204" pitchFamily="34" charset="-128"/>
              </a:rPr>
              <a:t>Estructura orgánica del TEPJF (2 de 3)</a:t>
            </a:r>
          </a:p>
        </p:txBody>
      </p:sp>
      <p:sp>
        <p:nvSpPr>
          <p:cNvPr id="8" name="Rectángulo redondeado 7"/>
          <p:cNvSpPr/>
          <p:nvPr/>
        </p:nvSpPr>
        <p:spPr>
          <a:xfrm>
            <a:off x="179388" y="692150"/>
            <a:ext cx="4032250" cy="314325"/>
          </a:xfrm>
          <a:prstGeom prst="roundRect">
            <a:avLst/>
          </a:prstGeom>
          <a:noFill/>
          <a:ln>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dirty="0">
                <a:solidFill>
                  <a:schemeClr val="tx1"/>
                </a:solidFill>
              </a:rPr>
              <a:t>Magistrados de Sala Superior TEPJF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ángulo 1"/>
          <p:cNvSpPr>
            <a:spLocks noChangeArrowheads="1"/>
          </p:cNvSpPr>
          <p:nvPr/>
        </p:nvSpPr>
        <p:spPr bwMode="auto">
          <a:xfrm>
            <a:off x="323850" y="2090738"/>
            <a:ext cx="84963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MX" altLang="es-MX" sz="1800" b="1" baseline="-25000">
                <a:latin typeface="Arial" panose="020B0604020202020204" pitchFamily="34" charset="0"/>
                <a:ea typeface="MS PGothic" panose="020B0600070205080204" pitchFamily="34" charset="-128"/>
              </a:rPr>
              <a:t>Artículo transitorio:</a:t>
            </a:r>
          </a:p>
          <a:p>
            <a:pPr algn="just" eaLnBrk="1" hangingPunct="1">
              <a:spcBef>
                <a:spcPct val="0"/>
              </a:spcBef>
              <a:buFontTx/>
              <a:buNone/>
            </a:pPr>
            <a:r>
              <a:rPr lang="es-MX" altLang="es-MX" sz="1800" b="1" baseline="-25000">
                <a:latin typeface="Arial" panose="020B0604020202020204" pitchFamily="34" charset="0"/>
                <a:ea typeface="MS PGothic" panose="020B0600070205080204" pitchFamily="34" charset="-128"/>
              </a:rPr>
              <a:t>Segundo.</a:t>
            </a:r>
            <a:r>
              <a:rPr lang="es-MX" altLang="es-MX" sz="1800" baseline="-25000">
                <a:latin typeface="Arial" panose="020B0604020202020204" pitchFamily="34" charset="0"/>
                <a:ea typeface="MS PGothic" panose="020B0600070205080204" pitchFamily="34" charset="-128"/>
              </a:rPr>
              <a:t> A la entrada en vigor del presente Decreto, la Cámara de Senadores realizará, durante la presente Legislatura, las acciones necesarias para dar cumplimiento al mismo en relación con los dos magistrados de la Sala Superior del Tribunal Electoral del Poder Judicial de la Federación, electos el 20 de octubre de 2016 y cuyo mandato concluirá el 31 de octubre de 2019 y de los dos magistrados de la Sala Superior del Tribunal Electoral del Poder Judicial de la Federación, electos en esa misma fecha y cuyo mandato concluirá el 31 de octubre de 2022. Las acciones deberán de incluir la correspondiente toma de protesta para el desempeño del cargo con su nueva duración.</a:t>
            </a:r>
          </a:p>
          <a:p>
            <a:pPr eaLnBrk="1" hangingPunct="1">
              <a:spcBef>
                <a:spcPct val="0"/>
              </a:spcBef>
              <a:buFontTx/>
              <a:buNone/>
            </a:pPr>
            <a:r>
              <a:rPr lang="es-MX" altLang="es-MX" sz="1800" baseline="-25000">
                <a:latin typeface="Arial" panose="020B0604020202020204" pitchFamily="34" charset="0"/>
                <a:ea typeface="MS PGothic" panose="020B0600070205080204" pitchFamily="34" charset="-128"/>
              </a:rPr>
              <a:t>El Senado de la República emitirá una declaración para la aplicación del presente Decreto una vez publicado.</a:t>
            </a:r>
          </a:p>
        </p:txBody>
      </p:sp>
      <p:sp>
        <p:nvSpPr>
          <p:cNvPr id="12291" name="Rectángulo 2"/>
          <p:cNvSpPr>
            <a:spLocks noChangeArrowheads="1"/>
          </p:cNvSpPr>
          <p:nvPr/>
        </p:nvSpPr>
        <p:spPr bwMode="auto">
          <a:xfrm>
            <a:off x="107950" y="1343025"/>
            <a:ext cx="892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MX" altLang="es-MX" sz="1800" b="1" baseline="-25000">
                <a:latin typeface="Arial" panose="020B0604020202020204" pitchFamily="34" charset="0"/>
                <a:ea typeface="MS PGothic" panose="020B0600070205080204" pitchFamily="34" charset="-128"/>
              </a:rPr>
              <a:t>Según el ya referido Decreto publicado el 3 de noviembre de 2016 en el DOF se aprobaron reformas a la Ley Orgánica del Poder Judicial de la Federación, introduciendo entre otros el siguiente artículo transitorio:</a:t>
            </a:r>
          </a:p>
          <a:p>
            <a:pPr algn="just" eaLnBrk="1" hangingPunct="1">
              <a:spcBef>
                <a:spcPct val="0"/>
              </a:spcBef>
              <a:buFontTx/>
              <a:buNone/>
            </a:pPr>
            <a:endParaRPr lang="es-MX" altLang="es-MX" sz="1800" baseline="-25000">
              <a:latin typeface="Arial" panose="020B0604020202020204" pitchFamily="34" charset="0"/>
              <a:ea typeface="MS PGothic" panose="020B0600070205080204" pitchFamily="34" charset="-128"/>
            </a:endParaRPr>
          </a:p>
        </p:txBody>
      </p:sp>
      <p:sp>
        <p:nvSpPr>
          <p:cNvPr id="12292" name="16 Rectángulo"/>
          <p:cNvSpPr>
            <a:spLocks noChangeArrowheads="1"/>
          </p:cNvSpPr>
          <p:nvPr/>
        </p:nvSpPr>
        <p:spPr bwMode="auto">
          <a:xfrm>
            <a:off x="3892550" y="44450"/>
            <a:ext cx="525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s-ES" altLang="es-MX" sz="1800" b="1">
                <a:solidFill>
                  <a:schemeClr val="bg1"/>
                </a:solidFill>
                <a:latin typeface="Arial" panose="020B0604020202020204" pitchFamily="34" charset="0"/>
                <a:ea typeface="MS PGothic" panose="020B0600070205080204" pitchFamily="34" charset="-128"/>
              </a:rPr>
              <a:t>Estructura orgánica del TEPJF (3 de 3)</a:t>
            </a:r>
          </a:p>
        </p:txBody>
      </p:sp>
      <p:sp>
        <p:nvSpPr>
          <p:cNvPr id="12293" name="12 CuadroTexto"/>
          <p:cNvSpPr txBox="1">
            <a:spLocks noChangeArrowheads="1"/>
          </p:cNvSpPr>
          <p:nvPr/>
        </p:nvSpPr>
        <p:spPr bwMode="auto">
          <a:xfrm>
            <a:off x="179388" y="4460875"/>
            <a:ext cx="8763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s-ES" altLang="es-MX" sz="1200" b="1">
              <a:latin typeface="Arial" panose="020B0604020202020204" pitchFamily="34" charset="0"/>
              <a:ea typeface="MS PGothic" panose="020B0600070205080204" pitchFamily="34" charset="-128"/>
            </a:endParaRPr>
          </a:p>
          <a:p>
            <a:pPr algn="just" eaLnBrk="1" hangingPunct="1">
              <a:spcBef>
                <a:spcPct val="0"/>
              </a:spcBef>
              <a:buFontTx/>
              <a:buNone/>
            </a:pPr>
            <a:r>
              <a:rPr lang="es-ES" altLang="es-MX" sz="1200" b="1">
                <a:latin typeface="Arial" panose="020B0604020202020204" pitchFamily="34" charset="0"/>
                <a:ea typeface="MS PGothic" panose="020B0600070205080204" pitchFamily="34" charset="-128"/>
              </a:rPr>
              <a:t>Nota:</a:t>
            </a:r>
            <a:r>
              <a:rPr lang="es-ES" altLang="es-MX" sz="1200">
                <a:latin typeface="Arial" panose="020B0604020202020204" pitchFamily="34" charset="0"/>
                <a:ea typeface="MS PGothic" panose="020B0600070205080204" pitchFamily="34" charset="-128"/>
              </a:rPr>
              <a:t> * De acuerdo al artículo quinto transitorio de la reforma de 1 de julio de 2008 a la Ley Orgánica del Poder Judicial de la Federación, la Cámara de Senadores para efectos del escalonamiento de Magistrados de Salas Regionales, eligió  a un magistrado por 3 años, a uno por 6 y a otro por 9 en cada Sala Regional. </a:t>
            </a:r>
          </a:p>
        </p:txBody>
      </p:sp>
      <p:sp>
        <p:nvSpPr>
          <p:cNvPr id="6" name="Rectángulo redondeado 5"/>
          <p:cNvSpPr/>
          <p:nvPr/>
        </p:nvSpPr>
        <p:spPr>
          <a:xfrm>
            <a:off x="323850" y="908050"/>
            <a:ext cx="4032250" cy="434975"/>
          </a:xfrm>
          <a:prstGeom prst="roundRect">
            <a:avLst/>
          </a:prstGeom>
          <a:noFill/>
          <a:ln>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dirty="0">
                <a:solidFill>
                  <a:schemeClr val="tx1"/>
                </a:solidFill>
              </a:rPr>
              <a:t>Magistrados de Sala Superior TEPJF</a:t>
            </a:r>
          </a:p>
        </p:txBody>
      </p:sp>
      <p:sp>
        <p:nvSpPr>
          <p:cNvPr id="7" name="Rectángulo redondeado 6"/>
          <p:cNvSpPr/>
          <p:nvPr/>
        </p:nvSpPr>
        <p:spPr>
          <a:xfrm>
            <a:off x="323850" y="4146550"/>
            <a:ext cx="4392613" cy="434975"/>
          </a:xfrm>
          <a:prstGeom prst="roundRect">
            <a:avLst/>
          </a:prstGeom>
          <a:noFill/>
          <a:ln>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dirty="0">
                <a:solidFill>
                  <a:schemeClr val="tx1"/>
                </a:solidFill>
              </a:rPr>
              <a:t>Magistrados de Salas Regionales TEPJF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847850"/>
            <a:ext cx="7920038"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redondeado 2"/>
          <p:cNvSpPr/>
          <p:nvPr/>
        </p:nvSpPr>
        <p:spPr>
          <a:xfrm>
            <a:off x="468313" y="1271588"/>
            <a:ext cx="4391025" cy="434975"/>
          </a:xfrm>
          <a:prstGeom prst="roundRect">
            <a:avLst/>
          </a:prstGeom>
          <a:noFill/>
          <a:ln>
            <a:solidFill>
              <a:srgbClr val="0E502B"/>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s-MX" dirty="0">
                <a:solidFill>
                  <a:schemeClr val="tx1"/>
                </a:solidFill>
              </a:rPr>
              <a:t>Magistrados de Salas Regionales TEPJF</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4656</Words>
  <Application>Microsoft Office PowerPoint</Application>
  <PresentationFormat>Presentación en pantalla (4:3)</PresentationFormat>
  <Paragraphs>348</Paragraphs>
  <Slides>35</Slides>
  <Notes>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2" baseType="lpstr">
      <vt:lpstr>Calibri</vt:lpstr>
      <vt:lpstr>Arial</vt:lpstr>
      <vt:lpstr>Wingdings</vt:lpstr>
      <vt:lpstr>Times New Roman</vt:lpstr>
      <vt:lpstr>MS PGothic</vt:lpstr>
      <vt:lpstr>Tema de Office</vt:lpstr>
      <vt:lpstr>Acrobat 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Sala Regional Guadalajara del TEPJF</vt:lpstr>
      <vt:lpstr>Sala Regional Guadalajara del TEPJF</vt:lpstr>
      <vt:lpstr>Sala Regional Monterrey del TEPJF</vt:lpstr>
      <vt:lpstr>Sala Regional Monterrey del TEPJF</vt:lpstr>
      <vt:lpstr>Sala Regional Xalapa del TEPJF</vt:lpstr>
      <vt:lpstr>Sala Regional Xalapa del TEPJF</vt:lpstr>
      <vt:lpstr>Sala Regional CDMX del TEPJF</vt:lpstr>
      <vt:lpstr>Sala Regional CDMX del TEPJF</vt:lpstr>
      <vt:lpstr>Sala Regional Toluca del TEPJF</vt:lpstr>
      <vt:lpstr>Sala Regional Toluca del TEPJF</vt:lpstr>
      <vt:lpstr>Sala Regional Especializada del TEPJF</vt:lpstr>
      <vt:lpstr>Sala Regional Especializada del TEPJF</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TEPJF</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dc:title>
  <dc:subject/>
  <dc:creator>Sandra_Brito</dc:creator>
  <cp:keywords/>
  <dc:description/>
  <cp:lastModifiedBy>PcJesus</cp:lastModifiedBy>
  <cp:revision>100</cp:revision>
  <dcterms:created xsi:type="dcterms:W3CDTF">2013-06-27T21:00:37Z</dcterms:created>
  <dcterms:modified xsi:type="dcterms:W3CDTF">2018-05-15T15:03:40Z</dcterms:modified>
  <cp:category/>
</cp:coreProperties>
</file>